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536" r:id="rId2"/>
    <p:sldId id="601" r:id="rId3"/>
    <p:sldId id="598" r:id="rId4"/>
    <p:sldId id="605" r:id="rId5"/>
    <p:sldId id="542" r:id="rId6"/>
    <p:sldId id="603" r:id="rId7"/>
    <p:sldId id="599" r:id="rId8"/>
    <p:sldId id="541" r:id="rId9"/>
    <p:sldId id="543" r:id="rId10"/>
    <p:sldId id="604" r:id="rId11"/>
    <p:sldId id="606" r:id="rId12"/>
    <p:sldId id="610" r:id="rId13"/>
    <p:sldId id="607" r:id="rId14"/>
    <p:sldId id="611" r:id="rId15"/>
    <p:sldId id="608" r:id="rId16"/>
    <p:sldId id="612" r:id="rId17"/>
    <p:sldId id="609" r:id="rId18"/>
    <p:sldId id="613" r:id="rId19"/>
    <p:sldId id="550" r:id="rId20"/>
    <p:sldId id="614" r:id="rId21"/>
    <p:sldId id="618" r:id="rId22"/>
    <p:sldId id="621" r:id="rId23"/>
    <p:sldId id="622" r:id="rId24"/>
    <p:sldId id="623" r:id="rId25"/>
    <p:sldId id="545" r:id="rId26"/>
    <p:sldId id="615" r:id="rId27"/>
    <p:sldId id="546" r:id="rId28"/>
    <p:sldId id="547" r:id="rId29"/>
    <p:sldId id="549" r:id="rId30"/>
    <p:sldId id="619" r:id="rId31"/>
    <p:sldId id="620" r:id="rId32"/>
    <p:sldId id="548" r:id="rId33"/>
    <p:sldId id="617" r:id="rId34"/>
    <p:sldId id="616" r:id="rId35"/>
    <p:sldId id="602" r:id="rId36"/>
    <p:sldId id="624" r:id="rId37"/>
    <p:sldId id="625" r:id="rId38"/>
    <p:sldId id="595" r:id="rId3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E0B8F96D-3669-E546-8C90-FF6BEF3CA9C8}">
          <p14:sldIdLst>
            <p14:sldId id="536"/>
            <p14:sldId id="601"/>
            <p14:sldId id="598"/>
            <p14:sldId id="605"/>
            <p14:sldId id="542"/>
            <p14:sldId id="603"/>
            <p14:sldId id="599"/>
            <p14:sldId id="541"/>
            <p14:sldId id="543"/>
            <p14:sldId id="604"/>
            <p14:sldId id="606"/>
            <p14:sldId id="610"/>
            <p14:sldId id="607"/>
            <p14:sldId id="611"/>
            <p14:sldId id="608"/>
            <p14:sldId id="612"/>
            <p14:sldId id="609"/>
            <p14:sldId id="613"/>
            <p14:sldId id="550"/>
            <p14:sldId id="614"/>
            <p14:sldId id="618"/>
            <p14:sldId id="621"/>
            <p14:sldId id="622"/>
            <p14:sldId id="623"/>
            <p14:sldId id="545"/>
            <p14:sldId id="615"/>
            <p14:sldId id="546"/>
            <p14:sldId id="547"/>
            <p14:sldId id="549"/>
            <p14:sldId id="619"/>
            <p14:sldId id="620"/>
            <p14:sldId id="548"/>
            <p14:sldId id="617"/>
            <p14:sldId id="616"/>
            <p14:sldId id="602"/>
            <p14:sldId id="624"/>
            <p14:sldId id="625"/>
            <p14:sldId id="5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wol" initials="t"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8558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9" autoAdjust="0"/>
    <p:restoredTop sz="95226" autoAdjust="0"/>
  </p:normalViewPr>
  <p:slideViewPr>
    <p:cSldViewPr snapToGrid="0" snapToObjects="1">
      <p:cViewPr varScale="1">
        <p:scale>
          <a:sx n="136" d="100"/>
          <a:sy n="136" d="100"/>
        </p:scale>
        <p:origin x="34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1598FB-80FC-45FF-BE16-659307B2F807}" type="datetimeFigureOut">
              <a:rPr lang="en-US" smtClean="0"/>
              <a:pPr/>
              <a:t>1/28/21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D4315-A35D-4B66-9211-6C455A7F1775}" type="slidenum">
              <a:rPr lang="en-US" smtClean="0"/>
              <a:pPr/>
              <a:t>‹#›</a:t>
            </a:fld>
            <a:endParaRPr lang="en-US"/>
          </a:p>
        </p:txBody>
      </p:sp>
    </p:spTree>
    <p:extLst>
      <p:ext uri="{BB962C8B-B14F-4D97-AF65-F5344CB8AC3E}">
        <p14:creationId xmlns:p14="http://schemas.microsoft.com/office/powerpoint/2010/main" val="419003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D4315-A35D-4B66-9211-6C455A7F1775}" type="slidenum">
              <a:rPr lang="en-US" smtClean="0"/>
              <a:pPr/>
              <a:t>8</a:t>
            </a:fld>
            <a:endParaRPr lang="en-US"/>
          </a:p>
        </p:txBody>
      </p:sp>
    </p:spTree>
    <p:extLst>
      <p:ext uri="{BB962C8B-B14F-4D97-AF65-F5344CB8AC3E}">
        <p14:creationId xmlns:p14="http://schemas.microsoft.com/office/powerpoint/2010/main" val="5019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.git in terminal, also show .</a:t>
            </a:r>
            <a:r>
              <a:rPr lang="en-US" dirty="0" err="1"/>
              <a:t>gitignore</a:t>
            </a:r>
            <a:r>
              <a:rPr lang="en-US" dirty="0"/>
              <a:t> file</a:t>
            </a:r>
          </a:p>
        </p:txBody>
      </p:sp>
      <p:sp>
        <p:nvSpPr>
          <p:cNvPr id="4" name="Slide Number Placeholder 3"/>
          <p:cNvSpPr>
            <a:spLocks noGrp="1"/>
          </p:cNvSpPr>
          <p:nvPr>
            <p:ph type="sldNum" sz="quarter" idx="5"/>
          </p:nvPr>
        </p:nvSpPr>
        <p:spPr/>
        <p:txBody>
          <a:bodyPr/>
          <a:lstStyle/>
          <a:p>
            <a:fld id="{DAED4315-A35D-4B66-9211-6C455A7F1775}" type="slidenum">
              <a:rPr lang="en-US" smtClean="0"/>
              <a:pPr/>
              <a:t>13</a:t>
            </a:fld>
            <a:endParaRPr lang="en-US"/>
          </a:p>
        </p:txBody>
      </p:sp>
    </p:spTree>
    <p:extLst>
      <p:ext uri="{BB962C8B-B14F-4D97-AF65-F5344CB8AC3E}">
        <p14:creationId xmlns:p14="http://schemas.microsoft.com/office/powerpoint/2010/main" val="316600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your example of productivity repo</a:t>
            </a:r>
          </a:p>
        </p:txBody>
      </p:sp>
      <p:sp>
        <p:nvSpPr>
          <p:cNvPr id="4" name="Slide Number Placeholder 3"/>
          <p:cNvSpPr>
            <a:spLocks noGrp="1"/>
          </p:cNvSpPr>
          <p:nvPr>
            <p:ph type="sldNum" sz="quarter" idx="5"/>
          </p:nvPr>
        </p:nvSpPr>
        <p:spPr/>
        <p:txBody>
          <a:bodyPr/>
          <a:lstStyle/>
          <a:p>
            <a:fld id="{DAED4315-A35D-4B66-9211-6C455A7F1775}" type="slidenum">
              <a:rPr lang="en-US" smtClean="0"/>
              <a:pPr/>
              <a:t>19</a:t>
            </a:fld>
            <a:endParaRPr lang="en-US"/>
          </a:p>
        </p:txBody>
      </p:sp>
    </p:spTree>
    <p:extLst>
      <p:ext uri="{BB962C8B-B14F-4D97-AF65-F5344CB8AC3E}">
        <p14:creationId xmlns:p14="http://schemas.microsoft.com/office/powerpoint/2010/main" val="12862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t>
            </a:r>
            <a:r>
              <a:rPr lang="en-US" dirty="0" err="1"/>
              <a:t>ssh</a:t>
            </a:r>
            <a:r>
              <a:rPr lang="en-US" dirty="0"/>
              <a:t>-keygen, how to add </a:t>
            </a:r>
            <a:r>
              <a:rPr lang="en-US" dirty="0" err="1"/>
              <a:t>ssh</a:t>
            </a:r>
            <a:r>
              <a:rPr lang="en-US" dirty="0"/>
              <a:t> key to profile. </a:t>
            </a:r>
          </a:p>
        </p:txBody>
      </p:sp>
      <p:sp>
        <p:nvSpPr>
          <p:cNvPr id="4" name="Slide Number Placeholder 3"/>
          <p:cNvSpPr>
            <a:spLocks noGrp="1"/>
          </p:cNvSpPr>
          <p:nvPr>
            <p:ph type="sldNum" sz="quarter" idx="5"/>
          </p:nvPr>
        </p:nvSpPr>
        <p:spPr/>
        <p:txBody>
          <a:bodyPr/>
          <a:lstStyle/>
          <a:p>
            <a:fld id="{DAED4315-A35D-4B66-9211-6C455A7F1775}" type="slidenum">
              <a:rPr lang="en-US" smtClean="0"/>
              <a:pPr/>
              <a:t>24</a:t>
            </a:fld>
            <a:endParaRPr lang="en-US"/>
          </a:p>
        </p:txBody>
      </p:sp>
    </p:spTree>
    <p:extLst>
      <p:ext uri="{BB962C8B-B14F-4D97-AF65-F5344CB8AC3E}">
        <p14:creationId xmlns:p14="http://schemas.microsoft.com/office/powerpoint/2010/main" val="221740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respect the fork. Check if there are contributing guidelines. Usually if it is a large open-source project there will be specific directions for how to contribute and submit a pull request with your changes. </a:t>
            </a:r>
          </a:p>
        </p:txBody>
      </p:sp>
      <p:sp>
        <p:nvSpPr>
          <p:cNvPr id="4" name="Slide Number Placeholder 3"/>
          <p:cNvSpPr>
            <a:spLocks noGrp="1"/>
          </p:cNvSpPr>
          <p:nvPr>
            <p:ph type="sldNum" sz="quarter" idx="5"/>
          </p:nvPr>
        </p:nvSpPr>
        <p:spPr/>
        <p:txBody>
          <a:bodyPr/>
          <a:lstStyle/>
          <a:p>
            <a:fld id="{DAED4315-A35D-4B66-9211-6C455A7F1775}" type="slidenum">
              <a:rPr lang="en-US" smtClean="0"/>
              <a:pPr/>
              <a:t>26</a:t>
            </a:fld>
            <a:endParaRPr lang="en-US"/>
          </a:p>
        </p:txBody>
      </p:sp>
    </p:spTree>
    <p:extLst>
      <p:ext uri="{BB962C8B-B14F-4D97-AF65-F5344CB8AC3E}">
        <p14:creationId xmlns:p14="http://schemas.microsoft.com/office/powerpoint/2010/main" val="2378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pitchFamily="2" charset="2"/>
              </a:rPr>
              <a:t>On GitHub website: fork it, then git clone to your local computer. In this case, upstream &amp; origin will be two different repositories. Upstream will be the repository of the person who originally created it. Origin will be your forked version hosted on GitHub. Your local repository will have 2 remotes.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pitchFamily="2" charset="2"/>
              </a:rPr>
              <a:t>https://</a:t>
            </a:r>
            <a:r>
              <a:rPr lang="en-US" dirty="0" err="1">
                <a:latin typeface="Arial" panose="020B0604020202020204" pitchFamily="34" charset="0"/>
                <a:cs typeface="Arial" panose="020B0604020202020204" pitchFamily="34" charset="0"/>
                <a:sym typeface="Wingdings" pitchFamily="2" charset="2"/>
              </a:rPr>
              <a:t>docs.github.com</a:t>
            </a:r>
            <a:r>
              <a:rPr lang="en-US" dirty="0">
                <a:latin typeface="Arial" panose="020B0604020202020204" pitchFamily="34" charset="0"/>
                <a:cs typeface="Arial" panose="020B0604020202020204" pitchFamily="34" charset="0"/>
                <a:sym typeface="Wingdings" pitchFamily="2" charset="2"/>
              </a:rPr>
              <a:t>/</a:t>
            </a:r>
            <a:r>
              <a:rPr lang="en-US" dirty="0" err="1">
                <a:latin typeface="Arial" panose="020B0604020202020204" pitchFamily="34" charset="0"/>
                <a:cs typeface="Arial" panose="020B0604020202020204" pitchFamily="34" charset="0"/>
                <a:sym typeface="Wingdings" pitchFamily="2" charset="2"/>
              </a:rPr>
              <a:t>en</a:t>
            </a:r>
            <a:r>
              <a:rPr lang="en-US" dirty="0">
                <a:latin typeface="Arial" panose="020B0604020202020204" pitchFamily="34" charset="0"/>
                <a:cs typeface="Arial" panose="020B0604020202020204" pitchFamily="34" charset="0"/>
                <a:sym typeface="Wingdings" pitchFamily="2" charset="2"/>
              </a:rPr>
              <a:t>/</a:t>
            </a:r>
            <a:r>
              <a:rPr lang="en-US" dirty="0" err="1">
                <a:latin typeface="Arial" panose="020B0604020202020204" pitchFamily="34" charset="0"/>
                <a:cs typeface="Arial" panose="020B0604020202020204" pitchFamily="34" charset="0"/>
                <a:sym typeface="Wingdings" pitchFamily="2" charset="2"/>
              </a:rPr>
              <a:t>github</a:t>
            </a:r>
            <a:r>
              <a:rPr lang="en-US" dirty="0">
                <a:latin typeface="Arial" panose="020B0604020202020204" pitchFamily="34" charset="0"/>
                <a:cs typeface="Arial" panose="020B0604020202020204" pitchFamily="34" charset="0"/>
                <a:sym typeface="Wingdings" pitchFamily="2" charset="2"/>
              </a:rPr>
              <a:t>/getting-started-with-</a:t>
            </a:r>
            <a:r>
              <a:rPr lang="en-US" dirty="0" err="1">
                <a:latin typeface="Arial" panose="020B0604020202020204" pitchFamily="34" charset="0"/>
                <a:cs typeface="Arial" panose="020B0604020202020204" pitchFamily="34" charset="0"/>
                <a:sym typeface="Wingdings" pitchFamily="2" charset="2"/>
              </a:rPr>
              <a:t>github</a:t>
            </a:r>
            <a:r>
              <a:rPr lang="en-US" dirty="0">
                <a:latin typeface="Arial" panose="020B0604020202020204" pitchFamily="34" charset="0"/>
                <a:cs typeface="Arial" panose="020B0604020202020204" pitchFamily="34" charset="0"/>
                <a:sym typeface="Wingdings" pitchFamily="2" charset="2"/>
              </a:rPr>
              <a:t>/fork-a-repo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DAED4315-A35D-4B66-9211-6C455A7F1775}" type="slidenum">
              <a:rPr lang="en-US" smtClean="0"/>
              <a:pPr/>
              <a:t>27</a:t>
            </a:fld>
            <a:endParaRPr lang="en-US"/>
          </a:p>
        </p:txBody>
      </p:sp>
    </p:spTree>
    <p:extLst>
      <p:ext uri="{BB962C8B-B14F-4D97-AF65-F5344CB8AC3E}">
        <p14:creationId xmlns:p14="http://schemas.microsoft.com/office/powerpoint/2010/main" val="73700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D4315-A35D-4B66-9211-6C455A7F1775}" type="slidenum">
              <a:rPr lang="en-US" smtClean="0"/>
              <a:pPr/>
              <a:t>33</a:t>
            </a:fld>
            <a:endParaRPr lang="en-US"/>
          </a:p>
        </p:txBody>
      </p:sp>
    </p:spTree>
    <p:extLst>
      <p:ext uri="{BB962C8B-B14F-4D97-AF65-F5344CB8AC3E}">
        <p14:creationId xmlns:p14="http://schemas.microsoft.com/office/powerpoint/2010/main" val="2004820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onders-TITLE">
    <p:spTree>
      <p:nvGrpSpPr>
        <p:cNvPr id="1" name=""/>
        <p:cNvGrpSpPr/>
        <p:nvPr/>
      </p:nvGrpSpPr>
      <p:grpSpPr>
        <a:xfrm>
          <a:off x="0" y="0"/>
          <a:ext cx="0" cy="0"/>
          <a:chOff x="0" y="0"/>
          <a:chExt cx="0" cy="0"/>
        </a:xfrm>
      </p:grpSpPr>
      <p:pic>
        <p:nvPicPr>
          <p:cNvPr id="4" name="Afbeelding 3"/>
          <p:cNvPicPr>
            <a:picLocks/>
          </p:cNvPicPr>
          <p:nvPr/>
        </p:nvPicPr>
        <p:blipFill>
          <a:blip r:embed="rId2">
            <a:extLst>
              <a:ext uri="{28A0092B-C50C-407E-A947-70E740481C1C}">
                <a14:useLocalDpi xmlns:a14="http://schemas.microsoft.com/office/drawing/2010/main"/>
              </a:ext>
            </a:extLst>
          </a:blip>
          <a:stretch>
            <a:fillRect/>
          </a:stretch>
        </p:blipFill>
        <p:spPr>
          <a:xfrm>
            <a:off x="5" y="0"/>
            <a:ext cx="9143997" cy="6857997"/>
          </a:xfrm>
          <a:prstGeom prst="rect">
            <a:avLst/>
          </a:prstGeom>
        </p:spPr>
      </p:pic>
      <p:sp>
        <p:nvSpPr>
          <p:cNvPr id="12" name="Titel 11"/>
          <p:cNvSpPr>
            <a:spLocks noGrp="1"/>
          </p:cNvSpPr>
          <p:nvPr>
            <p:ph type="title" hasCustomPrompt="1"/>
          </p:nvPr>
        </p:nvSpPr>
        <p:spPr>
          <a:xfrm>
            <a:off x="2250000" y="960000"/>
            <a:ext cx="6120000" cy="3720000"/>
          </a:xfrm>
          <a:prstGeom prst="rect">
            <a:avLst/>
          </a:prstGeom>
        </p:spPr>
        <p:txBody>
          <a:bodyPr vert="horz" lIns="0" tIns="0" rIns="0" bIns="0" anchor="b" anchorCtr="0"/>
          <a:lstStyle>
            <a:lvl1pPr algn="l">
              <a:lnSpc>
                <a:spcPts val="3600"/>
              </a:lnSpc>
              <a:defRPr sz="3200">
                <a:latin typeface="Times New Roman"/>
                <a:cs typeface="Times New Roman"/>
              </a:defRPr>
            </a:lvl1pPr>
          </a:lstStyle>
          <a:p>
            <a:r>
              <a:rPr lang="en-GB" dirty="0"/>
              <a:t>Title of </a:t>
            </a:r>
            <a:r>
              <a:rPr lang="en-GB" noProof="0" dirty="0"/>
              <a:t>the</a:t>
            </a:r>
            <a:r>
              <a:rPr lang="en-GB" dirty="0"/>
              <a:t> presentation</a:t>
            </a:r>
          </a:p>
        </p:txBody>
      </p:sp>
      <p:sp>
        <p:nvSpPr>
          <p:cNvPr id="13" name="Tijdelijke aanduiding voor tekst 17"/>
          <p:cNvSpPr>
            <a:spLocks noGrp="1"/>
          </p:cNvSpPr>
          <p:nvPr>
            <p:ph type="body" sz="quarter" idx="12" hasCustomPrompt="1"/>
          </p:nvPr>
        </p:nvSpPr>
        <p:spPr>
          <a:xfrm>
            <a:off x="2249999" y="4680003"/>
            <a:ext cx="6102001" cy="323165"/>
          </a:xfrm>
          <a:prstGeom prst="rect">
            <a:avLst/>
          </a:prstGeom>
        </p:spPr>
        <p:txBody>
          <a:bodyPr wrap="square" lIns="0" tIns="0" rIns="0" bIns="0" anchor="t" anchorCtr="0">
            <a:spAutoFit/>
          </a:bodyPr>
          <a:lstStyle>
            <a:lvl1pPr marL="0" indent="0">
              <a:buNone/>
              <a:defRPr sz="2100" baseline="0">
                <a:solidFill>
                  <a:schemeClr val="tx2"/>
                </a:solidFill>
                <a:latin typeface="Times New Roman"/>
                <a:cs typeface="Times New Roman"/>
              </a:defRPr>
            </a:lvl1pPr>
          </a:lstStyle>
          <a:p>
            <a:pPr lvl="0"/>
            <a:r>
              <a:rPr lang="en-GB" dirty="0"/>
              <a:t>Author name</a:t>
            </a:r>
          </a:p>
        </p:txBody>
      </p:sp>
    </p:spTree>
    <p:extLst>
      <p:ext uri="{BB962C8B-B14F-4D97-AF65-F5344CB8AC3E}">
        <p14:creationId xmlns:p14="http://schemas.microsoft.com/office/powerpoint/2010/main" val="3724351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nders-TEXT">
    <p:spTree>
      <p:nvGrpSpPr>
        <p:cNvPr id="1" name=""/>
        <p:cNvGrpSpPr/>
        <p:nvPr/>
      </p:nvGrpSpPr>
      <p:grpSpPr>
        <a:xfrm>
          <a:off x="0" y="0"/>
          <a:ext cx="0" cy="0"/>
          <a:chOff x="0" y="0"/>
          <a:chExt cx="0" cy="0"/>
        </a:xfrm>
      </p:grpSpPr>
      <p:pic>
        <p:nvPicPr>
          <p:cNvPr id="8" name="Afbeelding 7"/>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10" name="Tijdelijke aanduiding voor tekst 17"/>
          <p:cNvSpPr>
            <a:spLocks noGrp="1"/>
          </p:cNvSpPr>
          <p:nvPr>
            <p:ph type="body" sz="quarter" idx="16" hasCustomPrompt="1"/>
          </p:nvPr>
        </p:nvSpPr>
        <p:spPr>
          <a:xfrm>
            <a:off x="900000" y="1440003"/>
            <a:ext cx="7560000" cy="246221"/>
          </a:xfrm>
          <a:prstGeom prst="rect">
            <a:avLst/>
          </a:prstGeom>
        </p:spPr>
        <p:txBody>
          <a:bodyPr wrap="square" lIns="0" tIns="0" rIns="0" bIns="0" anchor="t" anchorCtr="0">
            <a:spAutoFit/>
          </a:bodyPr>
          <a:lstStyle>
            <a:lvl1pPr marL="0" indent="-180000" algn="l">
              <a:buNone/>
              <a:defRPr sz="1600" baseline="0">
                <a:latin typeface="Times New Roman"/>
                <a:cs typeface="Times New Roman"/>
              </a:defRPr>
            </a:lvl1pPr>
          </a:lstStyle>
          <a:p>
            <a:pPr lvl="0"/>
            <a:r>
              <a:rPr lang="en-GB" dirty="0"/>
              <a:t>Text box for standard texts</a:t>
            </a:r>
          </a:p>
        </p:txBody>
      </p:sp>
    </p:spTree>
    <p:extLst>
      <p:ext uri="{BB962C8B-B14F-4D97-AF65-F5344CB8AC3E}">
        <p14:creationId xmlns:p14="http://schemas.microsoft.com/office/powerpoint/2010/main" val="130507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onders-LIST (large text)">
    <p:spTree>
      <p:nvGrpSpPr>
        <p:cNvPr id="1" name=""/>
        <p:cNvGrpSpPr/>
        <p:nvPr/>
      </p:nvGrpSpPr>
      <p:grpSpPr>
        <a:xfrm>
          <a:off x="0" y="0"/>
          <a:ext cx="0" cy="0"/>
          <a:chOff x="0" y="0"/>
          <a:chExt cx="0" cy="0"/>
        </a:xfrm>
      </p:grpSpPr>
      <p:pic>
        <p:nvPicPr>
          <p:cNvPr id="10" name="Afbeelding 9"/>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4" name="Tijdelijke aanduiding voor tekst 6"/>
          <p:cNvSpPr>
            <a:spLocks noGrp="1"/>
          </p:cNvSpPr>
          <p:nvPr>
            <p:ph type="body" sz="quarter" idx="13"/>
          </p:nvPr>
        </p:nvSpPr>
        <p:spPr>
          <a:xfrm>
            <a:off x="900000" y="1440000"/>
            <a:ext cx="7560000" cy="1963614"/>
          </a:xfrm>
          <a:prstGeom prst="rect">
            <a:avLst/>
          </a:prstGeom>
        </p:spPr>
        <p:txBody>
          <a:bodyPr vert="horz" lIns="0" tIns="0" rIns="0" bIns="0">
            <a:spAutoFit/>
          </a:bodyPr>
          <a:lstStyle>
            <a:lvl1pPr marL="0" indent="-252000">
              <a:buFont typeface="Lucida Grande"/>
              <a:buChar char="–"/>
              <a:defRPr sz="2200">
                <a:latin typeface="Times New Roman"/>
                <a:cs typeface="Times New Roman"/>
              </a:defRPr>
            </a:lvl1pPr>
            <a:lvl2pPr marL="504000" indent="-252000">
              <a:buFont typeface="Lucida Grande"/>
              <a:buChar char="–"/>
              <a:defRPr sz="2200">
                <a:latin typeface="Times New Roman"/>
                <a:cs typeface="Times New Roman"/>
              </a:defRPr>
            </a:lvl2pPr>
            <a:lvl3pPr marL="756000" indent="-252000">
              <a:buFont typeface="Lucida Grande"/>
              <a:buChar char="–"/>
              <a:defRPr sz="2200">
                <a:latin typeface="Times New Roman"/>
                <a:cs typeface="Times New Roman"/>
              </a:defRPr>
            </a:lvl3pPr>
            <a:lvl4pPr marL="1008000" indent="-252000">
              <a:buFont typeface="Lucida Grande"/>
              <a:buChar char="–"/>
              <a:defRPr sz="2200">
                <a:latin typeface="Times New Roman"/>
                <a:cs typeface="Times New Roman"/>
              </a:defRPr>
            </a:lvl4pPr>
            <a:lvl5pPr marL="1260000" indent="-252000">
              <a:buFont typeface="Lucida Grande"/>
              <a:buChar char="–"/>
              <a:defRPr sz="2200">
                <a:latin typeface="Times New Roman"/>
                <a:cs typeface="Times New Roman"/>
              </a:defRPr>
            </a:lvl5pPr>
          </a:lstStyle>
          <a:p>
            <a:pPr lvl="0"/>
            <a:r>
              <a:rPr lang="en-GB" noProof="0" dirty="0" err="1"/>
              <a:t>Klik</a:t>
            </a:r>
            <a:r>
              <a:rPr lang="en-GB" noProof="0" dirty="0"/>
              <a:t> </a:t>
            </a:r>
            <a:r>
              <a:rPr lang="en-GB" noProof="0" dirty="0" err="1"/>
              <a:t>om</a:t>
            </a:r>
            <a:r>
              <a:rPr lang="en-GB" noProof="0" dirty="0"/>
              <a:t>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5551707"/>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dirty="0"/>
              <a:t>Text box for larger texts (free positioning)</a:t>
            </a:r>
          </a:p>
        </p:txBody>
      </p:sp>
      <p:sp>
        <p:nvSpPr>
          <p:cNvPr id="9" name="Tijdelijke aanduiding voor tekst 17"/>
          <p:cNvSpPr>
            <a:spLocks noGrp="1"/>
          </p:cNvSpPr>
          <p:nvPr>
            <p:ph type="body" sz="quarter" idx="15" hasCustomPrompt="1"/>
          </p:nvPr>
        </p:nvSpPr>
        <p:spPr>
          <a:xfrm>
            <a:off x="900000" y="6069600"/>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233475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onders-LIST (small text)">
    <p:spTree>
      <p:nvGrpSpPr>
        <p:cNvPr id="1" name=""/>
        <p:cNvGrpSpPr/>
        <p:nvPr/>
      </p:nvGrpSpPr>
      <p:grpSpPr>
        <a:xfrm>
          <a:off x="0" y="0"/>
          <a:ext cx="0" cy="0"/>
          <a:chOff x="0" y="0"/>
          <a:chExt cx="0" cy="0"/>
        </a:xfrm>
      </p:grpSpPr>
      <p:pic>
        <p:nvPicPr>
          <p:cNvPr id="10" name="Afbeelding 9"/>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4" name="Tijdelijke aanduiding voor tekst 6"/>
          <p:cNvSpPr>
            <a:spLocks noGrp="1"/>
          </p:cNvSpPr>
          <p:nvPr>
            <p:ph type="body" sz="quarter" idx="13"/>
          </p:nvPr>
        </p:nvSpPr>
        <p:spPr>
          <a:xfrm>
            <a:off x="900000" y="1440002"/>
            <a:ext cx="7560000" cy="1428083"/>
          </a:xfrm>
          <a:prstGeom prst="rect">
            <a:avLst/>
          </a:prstGeom>
        </p:spPr>
        <p:txBody>
          <a:bodyPr vert="horz" lIns="0" tIns="0" rIns="0" bIns="0">
            <a:spAutoFit/>
          </a:bodyPr>
          <a:lstStyle>
            <a:lvl1pPr marL="0" indent="-180000">
              <a:buFont typeface="Lucida Grande"/>
              <a:buChar char="–"/>
              <a:defRPr sz="1600">
                <a:latin typeface="Times New Roman"/>
                <a:cs typeface="Times New Roman"/>
              </a:defRPr>
            </a:lvl1pPr>
            <a:lvl2pPr marL="360000" indent="-180000">
              <a:buFont typeface="Lucida Grande"/>
              <a:buChar char="–"/>
              <a:defRPr sz="1600">
                <a:latin typeface="Times New Roman"/>
                <a:cs typeface="Times New Roman"/>
              </a:defRPr>
            </a:lvl2pPr>
            <a:lvl3pPr marL="540000" indent="-180000">
              <a:buFont typeface="Lucida Grande"/>
              <a:buChar char="–"/>
              <a:defRPr sz="1600">
                <a:latin typeface="Times New Roman"/>
                <a:cs typeface="Times New Roman"/>
              </a:defRPr>
            </a:lvl3pPr>
            <a:lvl4pPr marL="720000" indent="-180000">
              <a:buFont typeface="Lucida Grande"/>
              <a:buChar char="–"/>
              <a:defRPr sz="1600">
                <a:latin typeface="Times New Roman"/>
                <a:cs typeface="Times New Roman"/>
              </a:defRPr>
            </a:lvl4pPr>
            <a:lvl5pPr marL="900000" indent="-180000">
              <a:buFont typeface="Lucida Grande"/>
              <a:buChar char="–"/>
              <a:defRPr sz="1600">
                <a:latin typeface="Times New Roman"/>
                <a:cs typeface="Times New Roman"/>
              </a:defRPr>
            </a:lvl5pPr>
          </a:lstStyle>
          <a:p>
            <a:pPr lvl="0"/>
            <a:r>
              <a:rPr lang="en-GB" noProof="0" dirty="0" err="1"/>
              <a:t>Klik</a:t>
            </a:r>
            <a:r>
              <a:rPr lang="en-GB" noProof="0" dirty="0"/>
              <a:t> </a:t>
            </a:r>
            <a:r>
              <a:rPr lang="en-GB" noProof="0" dirty="0" err="1"/>
              <a:t>om</a:t>
            </a:r>
            <a:r>
              <a:rPr lang="en-GB" noProof="0" dirty="0"/>
              <a:t>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5551707"/>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dirty="0"/>
              <a:t>Text box for larger texts (free positioning)</a:t>
            </a:r>
          </a:p>
        </p:txBody>
      </p:sp>
      <p:sp>
        <p:nvSpPr>
          <p:cNvPr id="9" name="Tijdelijke aanduiding voor tekst 17"/>
          <p:cNvSpPr>
            <a:spLocks noGrp="1"/>
          </p:cNvSpPr>
          <p:nvPr>
            <p:ph type="body" sz="quarter" idx="15" hasCustomPrompt="1"/>
          </p:nvPr>
        </p:nvSpPr>
        <p:spPr>
          <a:xfrm>
            <a:off x="900000" y="6069600"/>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76855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onders-END">
    <p:spTree>
      <p:nvGrpSpPr>
        <p:cNvPr id="1" name=""/>
        <p:cNvGrpSpPr/>
        <p:nvPr/>
      </p:nvGrpSpPr>
      <p:grpSpPr>
        <a:xfrm>
          <a:off x="0" y="0"/>
          <a:ext cx="0" cy="0"/>
          <a:chOff x="0" y="0"/>
          <a:chExt cx="0" cy="0"/>
        </a:xfrm>
      </p:grpSpPr>
      <p:pic>
        <p:nvPicPr>
          <p:cNvPr id="11" name="Afbeelding 10"/>
          <p:cNvPicPr>
            <a:picLocks/>
          </p:cNvPicPr>
          <p:nvPr/>
        </p:nvPicPr>
        <p:blipFill>
          <a:blip r:embed="rId2" cstate="screen">
            <a:extLst>
              <a:ext uri="{28A0092B-C50C-407E-A947-70E740481C1C}">
                <a14:useLocalDpi xmlns:a14="http://schemas.microsoft.com/office/drawing/2010/main"/>
              </a:ext>
            </a:extLst>
          </a:blip>
          <a:stretch>
            <a:fillRect/>
          </a:stretch>
        </p:blipFill>
        <p:spPr>
          <a:xfrm>
            <a:off x="1117" y="0"/>
            <a:ext cx="9144000" cy="6858000"/>
          </a:xfrm>
          <a:prstGeom prst="rect">
            <a:avLst/>
          </a:prstGeom>
        </p:spPr>
      </p:pic>
      <p:pic>
        <p:nvPicPr>
          <p:cNvPr id="10" name="Afbeelding 9"/>
          <p:cNvPicPr>
            <a:picLocks/>
          </p:cNvPicPr>
          <p:nvPr/>
        </p:nvPicPr>
        <p:blipFill>
          <a:blip r:embed="rId3">
            <a:extLst>
              <a:ext uri="{28A0092B-C50C-407E-A947-70E740481C1C}">
                <a14:useLocalDpi xmlns:a14="http://schemas.microsoft.com/office/drawing/2010/main"/>
              </a:ext>
            </a:extLst>
          </a:blip>
          <a:stretch>
            <a:fillRect/>
          </a:stretch>
        </p:blipFill>
        <p:spPr>
          <a:xfrm>
            <a:off x="2" y="0"/>
            <a:ext cx="9143998" cy="6857998"/>
          </a:xfrm>
          <a:prstGeom prst="rect">
            <a:avLst/>
          </a:prstGeom>
        </p:spPr>
      </p:pic>
      <p:sp>
        <p:nvSpPr>
          <p:cNvPr id="8" name="Tijdelijke aanduiding voor tekst 17"/>
          <p:cNvSpPr>
            <a:spLocks noGrp="1"/>
          </p:cNvSpPr>
          <p:nvPr>
            <p:ph type="body" sz="quarter" idx="14" hasCustomPrompt="1"/>
          </p:nvPr>
        </p:nvSpPr>
        <p:spPr>
          <a:xfrm>
            <a:off x="2596730" y="3441540"/>
            <a:ext cx="3950540" cy="338554"/>
          </a:xfrm>
          <a:prstGeom prst="rect">
            <a:avLst/>
          </a:prstGeom>
        </p:spPr>
        <p:txBody>
          <a:bodyPr wrap="square" lIns="0" tIns="0" rIns="0" bIns="0" anchor="t" anchorCtr="0">
            <a:spAutoFit/>
          </a:bodyPr>
          <a:lstStyle>
            <a:lvl1pPr marL="0" indent="0" algn="ctr">
              <a:buNone/>
              <a:defRPr sz="2200" baseline="0">
                <a:latin typeface="Times New Roman"/>
                <a:cs typeface="Times New Roman"/>
              </a:defRPr>
            </a:lvl1pPr>
          </a:lstStyle>
          <a:p>
            <a:pPr lvl="0"/>
            <a:r>
              <a:rPr lang="en-GB" noProof="0"/>
              <a:t>additional url</a:t>
            </a:r>
          </a:p>
        </p:txBody>
      </p:sp>
      <p:sp>
        <p:nvSpPr>
          <p:cNvPr id="13" name="Tekstvak 12"/>
          <p:cNvSpPr txBox="1"/>
          <p:nvPr/>
        </p:nvSpPr>
        <p:spPr>
          <a:xfrm>
            <a:off x="2596730" y="2939245"/>
            <a:ext cx="3950540" cy="338554"/>
          </a:xfrm>
          <a:prstGeom prst="rect">
            <a:avLst/>
          </a:prstGeom>
          <a:noFill/>
        </p:spPr>
        <p:txBody>
          <a:bodyPr wrap="square" lIns="0" tIns="0" rIns="0" bIns="0" rtlCol="0" anchor="ctr" anchorCtr="1">
            <a:spAutoFit/>
          </a:bodyPr>
          <a:lstStyle/>
          <a:p>
            <a:pPr algn="ctr"/>
            <a:r>
              <a:rPr lang="en-GB" sz="2200" noProof="0">
                <a:latin typeface="Times New Roman"/>
                <a:cs typeface="Times New Roman"/>
              </a:rPr>
              <a:t>www.ru.nl/</a:t>
            </a:r>
            <a:r>
              <a:rPr lang="en-GB" sz="2200" noProof="0">
                <a:solidFill>
                  <a:schemeClr val="tx2"/>
                </a:solidFill>
                <a:latin typeface="Times New Roman"/>
                <a:cs typeface="Times New Roman"/>
              </a:rPr>
              <a:t>donders</a:t>
            </a:r>
          </a:p>
        </p:txBody>
      </p:sp>
    </p:spTree>
    <p:extLst>
      <p:ext uri="{BB962C8B-B14F-4D97-AF65-F5344CB8AC3E}">
        <p14:creationId xmlns:p14="http://schemas.microsoft.com/office/powerpoint/2010/main" val="337500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onders-TITLE+IMAGE">
    <p:spTree>
      <p:nvGrpSpPr>
        <p:cNvPr id="1" name=""/>
        <p:cNvGrpSpPr/>
        <p:nvPr/>
      </p:nvGrpSpPr>
      <p:grpSpPr>
        <a:xfrm>
          <a:off x="0" y="0"/>
          <a:ext cx="0" cy="0"/>
          <a:chOff x="0" y="0"/>
          <a:chExt cx="0" cy="0"/>
        </a:xfrm>
      </p:grpSpPr>
      <p:pic>
        <p:nvPicPr>
          <p:cNvPr id="6" name="Afbeelding 5"/>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7" cy="6857997"/>
          </a:xfrm>
          <a:prstGeom prst="rect">
            <a:avLst/>
          </a:prstGeom>
        </p:spPr>
      </p:pic>
      <p:sp>
        <p:nvSpPr>
          <p:cNvPr id="5" name="Tijdelijke aanduiding voor afbeelding 2"/>
          <p:cNvSpPr>
            <a:spLocks noGrp="1"/>
          </p:cNvSpPr>
          <p:nvPr>
            <p:ph type="pic" idx="1" hasCustomPrompt="1"/>
          </p:nvPr>
        </p:nvSpPr>
        <p:spPr>
          <a:xfrm>
            <a:off x="2250000" y="960000"/>
            <a:ext cx="6120000" cy="372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Image</a:t>
            </a:r>
          </a:p>
        </p:txBody>
      </p:sp>
      <p:sp>
        <p:nvSpPr>
          <p:cNvPr id="12" name="Titel 11"/>
          <p:cNvSpPr>
            <a:spLocks noGrp="1"/>
          </p:cNvSpPr>
          <p:nvPr>
            <p:ph type="title" hasCustomPrompt="1"/>
          </p:nvPr>
        </p:nvSpPr>
        <p:spPr>
          <a:xfrm>
            <a:off x="2250000" y="4680000"/>
            <a:ext cx="6102000" cy="1200000"/>
          </a:xfrm>
          <a:prstGeom prst="rect">
            <a:avLst/>
          </a:prstGeom>
        </p:spPr>
        <p:txBody>
          <a:bodyPr vert="horz" lIns="0" tIns="0" rIns="0" bIns="0" anchor="b" anchorCtr="0"/>
          <a:lstStyle>
            <a:lvl1pPr algn="l">
              <a:lnSpc>
                <a:spcPts val="3200"/>
              </a:lnSpc>
              <a:defRPr sz="3200">
                <a:latin typeface="Times New Roman"/>
                <a:cs typeface="Times New Roman"/>
              </a:defRPr>
            </a:lvl1pPr>
          </a:lstStyle>
          <a:p>
            <a:r>
              <a:rPr lang="en-GB" dirty="0"/>
              <a:t>Title of </a:t>
            </a:r>
            <a:r>
              <a:rPr lang="en-GB" noProof="0" dirty="0"/>
              <a:t>the</a:t>
            </a:r>
            <a:r>
              <a:rPr lang="en-GB" dirty="0"/>
              <a:t> </a:t>
            </a:r>
            <a:br>
              <a:rPr lang="en-GB" dirty="0"/>
            </a:br>
            <a:r>
              <a:rPr lang="en-GB" dirty="0"/>
              <a:t>presentation</a:t>
            </a:r>
          </a:p>
        </p:txBody>
      </p:sp>
      <p:sp>
        <p:nvSpPr>
          <p:cNvPr id="13" name="Tijdelijke aanduiding voor tekst 17"/>
          <p:cNvSpPr>
            <a:spLocks noGrp="1"/>
          </p:cNvSpPr>
          <p:nvPr>
            <p:ph type="body" sz="quarter" idx="12" hasCustomPrompt="1"/>
          </p:nvPr>
        </p:nvSpPr>
        <p:spPr>
          <a:xfrm>
            <a:off x="2250000" y="5916837"/>
            <a:ext cx="6102000" cy="323165"/>
          </a:xfrm>
          <a:prstGeom prst="rect">
            <a:avLst/>
          </a:prstGeom>
        </p:spPr>
        <p:txBody>
          <a:bodyPr wrap="square" lIns="0" tIns="0" rIns="0" bIns="0" anchor="b" anchorCtr="0">
            <a:spAutoFit/>
          </a:bodyPr>
          <a:lstStyle>
            <a:lvl1pPr marL="0" indent="0">
              <a:buNone/>
              <a:defRPr sz="2100" baseline="0">
                <a:solidFill>
                  <a:schemeClr val="tx2"/>
                </a:solidFill>
                <a:latin typeface="Times New Roman"/>
                <a:cs typeface="Times New Roman"/>
              </a:defRPr>
            </a:lvl1pPr>
          </a:lstStyle>
          <a:p>
            <a:pPr lvl="0"/>
            <a:r>
              <a:rPr lang="en-GB" dirty="0"/>
              <a:t>Author </a:t>
            </a:r>
            <a:r>
              <a:rPr lang="en-GB" noProof="0" dirty="0"/>
              <a:t>name</a:t>
            </a:r>
          </a:p>
        </p:txBody>
      </p:sp>
    </p:spTree>
    <p:extLst>
      <p:ext uri="{BB962C8B-B14F-4D97-AF65-F5344CB8AC3E}">
        <p14:creationId xmlns:p14="http://schemas.microsoft.com/office/powerpoint/2010/main" val="119566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nders-EMPTY">
    <p:spTree>
      <p:nvGrpSpPr>
        <p:cNvPr id="1" name=""/>
        <p:cNvGrpSpPr/>
        <p:nvPr/>
      </p:nvGrpSpPr>
      <p:grpSpPr>
        <a:xfrm>
          <a:off x="0" y="0"/>
          <a:ext cx="0" cy="0"/>
          <a:chOff x="0" y="0"/>
          <a:chExt cx="0" cy="0"/>
        </a:xfrm>
      </p:grpSpPr>
      <p:pic>
        <p:nvPicPr>
          <p:cNvPr id="10" name="Afbeelding 9"/>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Tree>
    <p:extLst>
      <p:ext uri="{BB962C8B-B14F-4D97-AF65-F5344CB8AC3E}">
        <p14:creationId xmlns:p14="http://schemas.microsoft.com/office/powerpoint/2010/main" val="9696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nders-HEADER-ONLY">
    <p:spTree>
      <p:nvGrpSpPr>
        <p:cNvPr id="1" name=""/>
        <p:cNvGrpSpPr/>
        <p:nvPr/>
      </p:nvGrpSpPr>
      <p:grpSpPr>
        <a:xfrm>
          <a:off x="0" y="0"/>
          <a:ext cx="0" cy="0"/>
          <a:chOff x="0" y="0"/>
          <a:chExt cx="0" cy="0"/>
        </a:xfrm>
      </p:grpSpPr>
      <p:pic>
        <p:nvPicPr>
          <p:cNvPr id="10" name="Afbeelding 9"/>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Tree>
    <p:extLst>
      <p:ext uri="{BB962C8B-B14F-4D97-AF65-F5344CB8AC3E}">
        <p14:creationId xmlns:p14="http://schemas.microsoft.com/office/powerpoint/2010/main" val="241765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onders-1-IMAGE">
    <p:spTree>
      <p:nvGrpSpPr>
        <p:cNvPr id="1" name=""/>
        <p:cNvGrpSpPr/>
        <p:nvPr/>
      </p:nvGrpSpPr>
      <p:grpSpPr>
        <a:xfrm>
          <a:off x="0" y="0"/>
          <a:ext cx="0" cy="0"/>
          <a:chOff x="0" y="0"/>
          <a:chExt cx="0" cy="0"/>
        </a:xfrm>
      </p:grpSpPr>
      <p:pic>
        <p:nvPicPr>
          <p:cNvPr id="10" name="Afbeelding 9"/>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4" name="Tijdelijke aanduiding voor afbeelding 2"/>
          <p:cNvSpPr>
            <a:spLocks noGrp="1"/>
          </p:cNvSpPr>
          <p:nvPr>
            <p:ph type="pic" idx="1" hasCustomPrompt="1"/>
          </p:nvPr>
        </p:nvSpPr>
        <p:spPr>
          <a:xfrm>
            <a:off x="900000" y="1440000"/>
            <a:ext cx="75600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Image</a:t>
            </a:r>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1438578"/>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a:t>Text box for larger texts (free positioning)</a:t>
            </a:r>
            <a:endParaRPr lang="en-GB" dirty="0"/>
          </a:p>
        </p:txBody>
      </p:sp>
      <p:sp>
        <p:nvSpPr>
          <p:cNvPr id="9" name="Tijdelijke aanduiding voor tekst 17"/>
          <p:cNvSpPr>
            <a:spLocks noGrp="1"/>
          </p:cNvSpPr>
          <p:nvPr>
            <p:ph type="body" sz="quarter" idx="15" hasCustomPrompt="1"/>
          </p:nvPr>
        </p:nvSpPr>
        <p:spPr>
          <a:xfrm>
            <a:off x="900000" y="6070723"/>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394524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nders-2-IMAGES">
    <p:spTree>
      <p:nvGrpSpPr>
        <p:cNvPr id="1" name=""/>
        <p:cNvGrpSpPr/>
        <p:nvPr/>
      </p:nvGrpSpPr>
      <p:grpSpPr>
        <a:xfrm>
          <a:off x="0" y="0"/>
          <a:ext cx="0" cy="0"/>
          <a:chOff x="0" y="0"/>
          <a:chExt cx="0" cy="0"/>
        </a:xfrm>
      </p:grpSpPr>
      <p:pic>
        <p:nvPicPr>
          <p:cNvPr id="12" name="Afbeelding 11"/>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0" name="Tijdelijke aanduiding voor afbeelding 2"/>
          <p:cNvSpPr>
            <a:spLocks noGrp="1"/>
          </p:cNvSpPr>
          <p:nvPr>
            <p:ph type="pic" idx="1" hasCustomPrompt="1"/>
          </p:nvPr>
        </p:nvSpPr>
        <p:spPr>
          <a:xfrm>
            <a:off x="900000" y="1440000"/>
            <a:ext cx="36000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Image</a:t>
            </a:r>
            <a:endParaRPr lang="en-GB" dirty="0"/>
          </a:p>
        </p:txBody>
      </p:sp>
      <p:sp>
        <p:nvSpPr>
          <p:cNvPr id="11" name="Tijdelijke aanduiding voor afbeelding 2"/>
          <p:cNvSpPr>
            <a:spLocks noGrp="1"/>
          </p:cNvSpPr>
          <p:nvPr>
            <p:ph type="pic" idx="13" hasCustomPrompt="1"/>
          </p:nvPr>
        </p:nvSpPr>
        <p:spPr>
          <a:xfrm>
            <a:off x="4860000" y="1440000"/>
            <a:ext cx="36000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Image</a:t>
            </a:r>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dirty="0"/>
              <a:t>Title of the slide</a:t>
            </a:r>
          </a:p>
        </p:txBody>
      </p:sp>
      <p:sp>
        <p:nvSpPr>
          <p:cNvPr id="8" name="Tijdelijke aanduiding voor tekst 17"/>
          <p:cNvSpPr>
            <a:spLocks noGrp="1"/>
          </p:cNvSpPr>
          <p:nvPr>
            <p:ph type="body" sz="quarter" idx="14" hasCustomPrompt="1"/>
          </p:nvPr>
        </p:nvSpPr>
        <p:spPr>
          <a:xfrm>
            <a:off x="900000" y="1438578"/>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a:t>Text box for larger texts (free positioning)</a:t>
            </a:r>
            <a:endParaRPr lang="en-GB" dirty="0"/>
          </a:p>
        </p:txBody>
      </p:sp>
      <p:sp>
        <p:nvSpPr>
          <p:cNvPr id="9" name="Tijdelijke aanduiding voor tekst 17"/>
          <p:cNvSpPr>
            <a:spLocks noGrp="1"/>
          </p:cNvSpPr>
          <p:nvPr>
            <p:ph type="body" sz="quarter" idx="15" hasCustomPrompt="1"/>
          </p:nvPr>
        </p:nvSpPr>
        <p:spPr>
          <a:xfrm>
            <a:off x="900000" y="6070723"/>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98594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onders-3-IMAGES">
    <p:spTree>
      <p:nvGrpSpPr>
        <p:cNvPr id="1" name=""/>
        <p:cNvGrpSpPr/>
        <p:nvPr/>
      </p:nvGrpSpPr>
      <p:grpSpPr>
        <a:xfrm>
          <a:off x="0" y="0"/>
          <a:ext cx="0" cy="0"/>
          <a:chOff x="0" y="0"/>
          <a:chExt cx="0" cy="0"/>
        </a:xfrm>
      </p:grpSpPr>
      <p:pic>
        <p:nvPicPr>
          <p:cNvPr id="11" name="Afbeelding 10"/>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6" name="Tijdelijke aanduiding voor afbeelding 2"/>
          <p:cNvSpPr>
            <a:spLocks noGrp="1"/>
          </p:cNvSpPr>
          <p:nvPr>
            <p:ph type="pic" idx="1" hasCustomPrompt="1"/>
          </p:nvPr>
        </p:nvSpPr>
        <p:spPr>
          <a:xfrm>
            <a:off x="900000" y="1440000"/>
            <a:ext cx="22788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Image</a:t>
            </a:r>
          </a:p>
        </p:txBody>
      </p:sp>
      <p:sp>
        <p:nvSpPr>
          <p:cNvPr id="17" name="Tijdelijke aanduiding voor afbeelding 2"/>
          <p:cNvSpPr>
            <a:spLocks noGrp="1"/>
          </p:cNvSpPr>
          <p:nvPr>
            <p:ph type="pic" idx="13" hasCustomPrompt="1"/>
          </p:nvPr>
        </p:nvSpPr>
        <p:spPr>
          <a:xfrm>
            <a:off x="3525434" y="1440000"/>
            <a:ext cx="22788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18" name="Tijdelijke aanduiding voor afbeelding 2"/>
          <p:cNvSpPr>
            <a:spLocks noGrp="1"/>
          </p:cNvSpPr>
          <p:nvPr>
            <p:ph type="pic" idx="16" hasCustomPrompt="1"/>
          </p:nvPr>
        </p:nvSpPr>
        <p:spPr>
          <a:xfrm>
            <a:off x="6181200" y="1440000"/>
            <a:ext cx="2278800" cy="48000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4000"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1438578"/>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a:t>Text box for larger texts (free positioning)</a:t>
            </a:r>
            <a:endParaRPr lang="en-GB" dirty="0"/>
          </a:p>
        </p:txBody>
      </p:sp>
      <p:sp>
        <p:nvSpPr>
          <p:cNvPr id="9" name="Tijdelijke aanduiding voor tekst 17"/>
          <p:cNvSpPr>
            <a:spLocks noGrp="1"/>
          </p:cNvSpPr>
          <p:nvPr>
            <p:ph type="body" sz="quarter" idx="15" hasCustomPrompt="1"/>
          </p:nvPr>
        </p:nvSpPr>
        <p:spPr>
          <a:xfrm>
            <a:off x="900000" y="6070723"/>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304469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nders-4-IMAGES">
    <p:spTree>
      <p:nvGrpSpPr>
        <p:cNvPr id="1" name=""/>
        <p:cNvGrpSpPr/>
        <p:nvPr/>
      </p:nvGrpSpPr>
      <p:grpSpPr>
        <a:xfrm>
          <a:off x="0" y="0"/>
          <a:ext cx="0" cy="0"/>
          <a:chOff x="0" y="0"/>
          <a:chExt cx="0" cy="0"/>
        </a:xfrm>
      </p:grpSpPr>
      <p:pic>
        <p:nvPicPr>
          <p:cNvPr id="16" name="Afbeelding 15"/>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2" name="Tijdelijke aanduiding voor afbeelding 2"/>
          <p:cNvSpPr>
            <a:spLocks noGrp="1"/>
          </p:cNvSpPr>
          <p:nvPr>
            <p:ph type="pic" idx="1" hasCustomPrompt="1"/>
          </p:nvPr>
        </p:nvSpPr>
        <p:spPr>
          <a:xfrm>
            <a:off x="900000" y="1440000"/>
            <a:ext cx="36000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Image</a:t>
            </a:r>
            <a:endParaRPr lang="en-GB" dirty="0"/>
          </a:p>
        </p:txBody>
      </p:sp>
      <p:sp>
        <p:nvSpPr>
          <p:cNvPr id="13" name="Tijdelijke aanduiding voor afbeelding 2"/>
          <p:cNvSpPr>
            <a:spLocks noGrp="1"/>
          </p:cNvSpPr>
          <p:nvPr>
            <p:ph type="pic" idx="13" hasCustomPrompt="1"/>
          </p:nvPr>
        </p:nvSpPr>
        <p:spPr>
          <a:xfrm>
            <a:off x="4860000" y="1440000"/>
            <a:ext cx="36000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Image</a:t>
            </a:r>
          </a:p>
        </p:txBody>
      </p:sp>
      <p:sp>
        <p:nvSpPr>
          <p:cNvPr id="14" name="Tijdelijke aanduiding voor afbeelding 2"/>
          <p:cNvSpPr>
            <a:spLocks noGrp="1"/>
          </p:cNvSpPr>
          <p:nvPr>
            <p:ph type="pic" idx="16" hasCustomPrompt="1"/>
          </p:nvPr>
        </p:nvSpPr>
        <p:spPr>
          <a:xfrm>
            <a:off x="900000" y="4018800"/>
            <a:ext cx="36000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Image</a:t>
            </a:r>
            <a:endParaRPr lang="en-GB" dirty="0"/>
          </a:p>
        </p:txBody>
      </p:sp>
      <p:sp>
        <p:nvSpPr>
          <p:cNvPr id="15" name="Tijdelijke aanduiding voor afbeelding 2"/>
          <p:cNvSpPr>
            <a:spLocks noGrp="1"/>
          </p:cNvSpPr>
          <p:nvPr>
            <p:ph type="pic" idx="17" hasCustomPrompt="1"/>
          </p:nvPr>
        </p:nvSpPr>
        <p:spPr>
          <a:xfrm>
            <a:off x="4860000" y="4018800"/>
            <a:ext cx="36000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Image</a:t>
            </a:r>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3998"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1438578"/>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a:t>Text box for larger texts (free positioning)</a:t>
            </a:r>
            <a:endParaRPr lang="en-GB" dirty="0"/>
          </a:p>
        </p:txBody>
      </p:sp>
      <p:sp>
        <p:nvSpPr>
          <p:cNvPr id="9" name="Tijdelijke aanduiding voor tekst 17"/>
          <p:cNvSpPr>
            <a:spLocks noGrp="1"/>
          </p:cNvSpPr>
          <p:nvPr>
            <p:ph type="body" sz="quarter" idx="15" hasCustomPrompt="1"/>
          </p:nvPr>
        </p:nvSpPr>
        <p:spPr>
          <a:xfrm>
            <a:off x="900000" y="6070723"/>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13319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onders-6-IMAGES">
    <p:spTree>
      <p:nvGrpSpPr>
        <p:cNvPr id="1" name=""/>
        <p:cNvGrpSpPr/>
        <p:nvPr/>
      </p:nvGrpSpPr>
      <p:grpSpPr>
        <a:xfrm>
          <a:off x="0" y="0"/>
          <a:ext cx="0" cy="0"/>
          <a:chOff x="0" y="0"/>
          <a:chExt cx="0" cy="0"/>
        </a:xfrm>
      </p:grpSpPr>
      <p:pic>
        <p:nvPicPr>
          <p:cNvPr id="14" name="Afbeelding 13"/>
          <p:cNvPicPr>
            <a:picLocks/>
          </p:cNvPicPr>
          <p:nvPr userDrawn="1"/>
        </p:nvPicPr>
        <p:blipFill>
          <a:blip r:embed="rId2">
            <a:extLst>
              <a:ext uri="{28A0092B-C50C-407E-A947-70E740481C1C}">
                <a14:useLocalDpi xmlns:a14="http://schemas.microsoft.com/office/drawing/2010/main"/>
              </a:ext>
            </a:extLst>
          </a:blip>
          <a:stretch>
            <a:fillRect/>
          </a:stretch>
        </p:blipFill>
        <p:spPr>
          <a:xfrm>
            <a:off x="5" y="0"/>
            <a:ext cx="9143996" cy="6857997"/>
          </a:xfrm>
          <a:prstGeom prst="rect">
            <a:avLst/>
          </a:prstGeom>
        </p:spPr>
      </p:pic>
      <p:sp>
        <p:nvSpPr>
          <p:cNvPr id="16" name="Tijdelijke aanduiding voor afbeelding 2"/>
          <p:cNvSpPr>
            <a:spLocks noGrp="1"/>
          </p:cNvSpPr>
          <p:nvPr>
            <p:ph type="pic" idx="1" hasCustomPrompt="1"/>
          </p:nvPr>
        </p:nvSpPr>
        <p:spPr>
          <a:xfrm>
            <a:off x="900000" y="1440000"/>
            <a:ext cx="22788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17" name="Tijdelijke aanduiding voor afbeelding 2"/>
          <p:cNvSpPr>
            <a:spLocks noGrp="1"/>
          </p:cNvSpPr>
          <p:nvPr>
            <p:ph type="pic" idx="16" hasCustomPrompt="1"/>
          </p:nvPr>
        </p:nvSpPr>
        <p:spPr>
          <a:xfrm>
            <a:off x="900000" y="4018800"/>
            <a:ext cx="22788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18" name="Tijdelijke aanduiding voor afbeelding 2"/>
          <p:cNvSpPr>
            <a:spLocks noGrp="1"/>
          </p:cNvSpPr>
          <p:nvPr>
            <p:ph type="pic" idx="17" hasCustomPrompt="1"/>
          </p:nvPr>
        </p:nvSpPr>
        <p:spPr>
          <a:xfrm>
            <a:off x="3525434" y="1438574"/>
            <a:ext cx="2278800" cy="2222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19" name="Tijdelijke aanduiding voor afbeelding 2"/>
          <p:cNvSpPr>
            <a:spLocks noGrp="1"/>
          </p:cNvSpPr>
          <p:nvPr>
            <p:ph type="pic" idx="18" hasCustomPrompt="1"/>
          </p:nvPr>
        </p:nvSpPr>
        <p:spPr>
          <a:xfrm>
            <a:off x="3525434" y="4018800"/>
            <a:ext cx="22788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20" name="Tijdelijke aanduiding voor afbeelding 2"/>
          <p:cNvSpPr>
            <a:spLocks noGrp="1"/>
          </p:cNvSpPr>
          <p:nvPr>
            <p:ph type="pic" idx="19" hasCustomPrompt="1"/>
          </p:nvPr>
        </p:nvSpPr>
        <p:spPr>
          <a:xfrm>
            <a:off x="6181200" y="1440000"/>
            <a:ext cx="22788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Image</a:t>
            </a:r>
          </a:p>
        </p:txBody>
      </p:sp>
      <p:sp>
        <p:nvSpPr>
          <p:cNvPr id="21" name="Tijdelijke aanduiding voor afbeelding 2"/>
          <p:cNvSpPr>
            <a:spLocks noGrp="1"/>
          </p:cNvSpPr>
          <p:nvPr>
            <p:ph type="pic" idx="20" hasCustomPrompt="1"/>
          </p:nvPr>
        </p:nvSpPr>
        <p:spPr>
          <a:xfrm>
            <a:off x="6181200" y="4018800"/>
            <a:ext cx="2278800" cy="222120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Image</a:t>
            </a:r>
          </a:p>
        </p:txBody>
      </p:sp>
      <p:sp>
        <p:nvSpPr>
          <p:cNvPr id="5" name="Tijdelijke aanduiding voor titel 1"/>
          <p:cNvSpPr>
            <a:spLocks noGrp="1"/>
          </p:cNvSpPr>
          <p:nvPr>
            <p:ph type="title" hasCustomPrompt="1"/>
          </p:nvPr>
        </p:nvSpPr>
        <p:spPr>
          <a:xfrm>
            <a:off x="900000" y="432003"/>
            <a:ext cx="7560000" cy="246221"/>
          </a:xfrm>
          <a:prstGeom prst="rect">
            <a:avLst/>
          </a:prstGeom>
        </p:spPr>
        <p:txBody>
          <a:bodyPr vert="horz" lIns="0" tIns="0" rIns="0" bIns="0" rtlCol="0" anchor="t" anchorCtr="0">
            <a:spAutoFit/>
          </a:bodyPr>
          <a:lstStyle>
            <a:lvl1pPr marL="0" indent="0" algn="l">
              <a:defRPr sz="1600">
                <a:solidFill>
                  <a:schemeClr val="tx1"/>
                </a:solidFill>
              </a:defRPr>
            </a:lvl1pPr>
          </a:lstStyle>
          <a:p>
            <a:r>
              <a:rPr lang="en-GB" dirty="0"/>
              <a:t>Title of the </a:t>
            </a:r>
            <a:r>
              <a:rPr lang="en-GB" noProof="0" dirty="0"/>
              <a:t>presentation</a:t>
            </a:r>
          </a:p>
        </p:txBody>
      </p:sp>
      <p:sp>
        <p:nvSpPr>
          <p:cNvPr id="6" name="Tijdelijke aanduiding voor tekst 17"/>
          <p:cNvSpPr>
            <a:spLocks noGrp="1"/>
          </p:cNvSpPr>
          <p:nvPr>
            <p:ph type="body" sz="quarter" idx="11" hasCustomPrompt="1"/>
          </p:nvPr>
        </p:nvSpPr>
        <p:spPr>
          <a:xfrm>
            <a:off x="900000" y="6240000"/>
            <a:ext cx="8244000" cy="618000"/>
          </a:xfrm>
          <a:prstGeom prst="rect">
            <a:avLst/>
          </a:prstGeom>
        </p:spPr>
        <p:txBody>
          <a:bodyPr lIns="0" tIns="0" rIns="180000" bIns="0" anchor="ctr" anchorCtr="0">
            <a:noAutofit/>
          </a:bodyPr>
          <a:lstStyle>
            <a:lvl1pPr marL="0" indent="0" algn="r">
              <a:buNone/>
              <a:defRPr sz="900" baseline="0">
                <a:solidFill>
                  <a:srgbClr val="BE311A"/>
                </a:solidFill>
                <a:latin typeface="Arial"/>
                <a:cs typeface="Arial"/>
              </a:defRPr>
            </a:lvl1pPr>
          </a:lstStyle>
          <a:p>
            <a:pPr lvl="0"/>
            <a:r>
              <a:rPr lang="en-GB" dirty="0"/>
              <a:t>Additional information</a:t>
            </a:r>
          </a:p>
        </p:txBody>
      </p:sp>
      <p:sp>
        <p:nvSpPr>
          <p:cNvPr id="7" name="Tijdelijke aanduiding voor tekst 17"/>
          <p:cNvSpPr>
            <a:spLocks noGrp="1"/>
          </p:cNvSpPr>
          <p:nvPr>
            <p:ph type="body" sz="quarter" idx="12" hasCustomPrompt="1"/>
          </p:nvPr>
        </p:nvSpPr>
        <p:spPr>
          <a:xfrm>
            <a:off x="900000" y="864000"/>
            <a:ext cx="7560000" cy="338554"/>
          </a:xfrm>
          <a:prstGeom prst="rect">
            <a:avLst/>
          </a:prstGeom>
        </p:spPr>
        <p:txBody>
          <a:bodyPr lIns="0" tIns="0" rIns="0" bIns="0" anchor="t" anchorCtr="0">
            <a:spAutoFit/>
          </a:bodyPr>
          <a:lstStyle>
            <a:lvl1pPr marL="0" indent="0">
              <a:buNone/>
              <a:defRPr sz="2200" baseline="0">
                <a:solidFill>
                  <a:schemeClr val="accent2"/>
                </a:solidFill>
                <a:latin typeface="+mj-lt"/>
              </a:defRPr>
            </a:lvl1pPr>
          </a:lstStyle>
          <a:p>
            <a:pPr lvl="0"/>
            <a:r>
              <a:rPr lang="en-GB"/>
              <a:t>Title of the slide</a:t>
            </a:r>
            <a:endParaRPr lang="en-GB" dirty="0"/>
          </a:p>
        </p:txBody>
      </p:sp>
      <p:sp>
        <p:nvSpPr>
          <p:cNvPr id="8" name="Tijdelijke aanduiding voor tekst 17"/>
          <p:cNvSpPr>
            <a:spLocks noGrp="1"/>
          </p:cNvSpPr>
          <p:nvPr>
            <p:ph type="body" sz="quarter" idx="14" hasCustomPrompt="1"/>
          </p:nvPr>
        </p:nvSpPr>
        <p:spPr>
          <a:xfrm>
            <a:off x="900000" y="1438578"/>
            <a:ext cx="7560000" cy="246221"/>
          </a:xfrm>
          <a:prstGeom prst="rect">
            <a:avLst/>
          </a:prstGeom>
        </p:spPr>
        <p:txBody>
          <a:bodyPr lIns="0" tIns="0" rIns="0" bIns="0" anchor="t" anchorCtr="0">
            <a:spAutoFit/>
          </a:bodyPr>
          <a:lstStyle>
            <a:lvl1pPr marL="0" indent="0" algn="l">
              <a:buNone/>
              <a:defRPr sz="1600" baseline="0">
                <a:latin typeface="Times New Roman"/>
                <a:cs typeface="Times New Roman"/>
              </a:defRPr>
            </a:lvl1pPr>
          </a:lstStyle>
          <a:p>
            <a:pPr lvl="0"/>
            <a:r>
              <a:rPr lang="en-GB" dirty="0"/>
              <a:t>Text box for larger texts (free positioning)</a:t>
            </a:r>
          </a:p>
        </p:txBody>
      </p:sp>
      <p:sp>
        <p:nvSpPr>
          <p:cNvPr id="9" name="Tijdelijke aanduiding voor tekst 17"/>
          <p:cNvSpPr>
            <a:spLocks noGrp="1"/>
          </p:cNvSpPr>
          <p:nvPr>
            <p:ph type="body" sz="quarter" idx="15" hasCustomPrompt="1"/>
          </p:nvPr>
        </p:nvSpPr>
        <p:spPr>
          <a:xfrm>
            <a:off x="900000" y="6070723"/>
            <a:ext cx="7560000" cy="169277"/>
          </a:xfrm>
          <a:prstGeom prst="rect">
            <a:avLst/>
          </a:prstGeom>
        </p:spPr>
        <p:txBody>
          <a:bodyPr lIns="0" tIns="0" rIns="0" bIns="0" anchor="ctr" anchorCtr="0">
            <a:spAutoFit/>
          </a:bodyPr>
          <a:lstStyle>
            <a:lvl1pPr marL="0" indent="0" algn="l">
              <a:buNone/>
              <a:defRPr sz="1100" baseline="0">
                <a:latin typeface="Arial"/>
                <a:cs typeface="Arial"/>
              </a:defRPr>
            </a:lvl1pPr>
          </a:lstStyle>
          <a:p>
            <a:pPr lvl="0"/>
            <a:r>
              <a:rPr lang="en-GB" dirty="0"/>
              <a:t>Text box for smaller texts (free </a:t>
            </a:r>
            <a:r>
              <a:rPr lang="en-GB" noProof="0" dirty="0"/>
              <a:t>positioning</a:t>
            </a:r>
            <a:r>
              <a:rPr lang="en-GB" dirty="0"/>
              <a:t>)</a:t>
            </a:r>
          </a:p>
        </p:txBody>
      </p:sp>
    </p:spTree>
    <p:extLst>
      <p:ext uri="{BB962C8B-B14F-4D97-AF65-F5344CB8AC3E}">
        <p14:creationId xmlns:p14="http://schemas.microsoft.com/office/powerpoint/2010/main" val="157261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54204"/>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721" r:id="rId3"/>
    <p:sldLayoutId id="2147483720" r:id="rId4"/>
    <p:sldLayoutId id="2147483711" r:id="rId5"/>
    <p:sldLayoutId id="2147483712" r:id="rId6"/>
    <p:sldLayoutId id="2147483714" r:id="rId7"/>
    <p:sldLayoutId id="2147483713" r:id="rId8"/>
    <p:sldLayoutId id="2147483715" r:id="rId9"/>
    <p:sldLayoutId id="2147483719" r:id="rId10"/>
    <p:sldLayoutId id="2147483716" r:id="rId11"/>
    <p:sldLayoutId id="2147483717" r:id="rId12"/>
    <p:sldLayoutId id="214748371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ithub.com/en/github/getting-started-with-github/github-glossary#repository" TargetMode="External"/><Relationship Id="rId2" Type="http://schemas.openxmlformats.org/officeDocument/2006/relationships/hyperlink" Target="https://docs.github.com/en/github/getting-started-with-github/github-glossary#commit"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docs.github.com/en/github/getting-started-with-github/github-glossary#clone" TargetMode="External"/><Relationship Id="rId7" Type="http://schemas.openxmlformats.org/officeDocument/2006/relationships/image" Target="../media/image25.jpeg"/><Relationship Id="rId2" Type="http://schemas.openxmlformats.org/officeDocument/2006/relationships/hyperlink" Target="https://docs.github.com/en/github/getting-started-with-github/github-glossary#branch" TargetMode="External"/><Relationship Id="rId1" Type="http://schemas.openxmlformats.org/officeDocument/2006/relationships/slideLayout" Target="../slideLayouts/slideLayout3.xml"/><Relationship Id="rId6" Type="http://schemas.openxmlformats.org/officeDocument/2006/relationships/hyperlink" Target="https://docs.github.com/en/github/getting-started-with-github/github-glossary#gitfile" TargetMode="External"/><Relationship Id="rId5" Type="http://schemas.openxmlformats.org/officeDocument/2006/relationships/hyperlink" Target="https://docs.github.com/en/github/getting-started-with-github/github-glossary#fork" TargetMode="External"/><Relationship Id="rId4" Type="http://schemas.openxmlformats.org/officeDocument/2006/relationships/hyperlink" Target="https://docs.github.com/en/github/getting-started-with-github/github-glossary#checkou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docs.github.com/en/github/getting-started-with-github/github-glossary#merge-conflict" TargetMode="External"/><Relationship Id="rId3" Type="http://schemas.openxmlformats.org/officeDocument/2006/relationships/hyperlink" Target="https://docs.github.com/en/github/getting-started-with-github/github-glossary#gitfile" TargetMode="External"/><Relationship Id="rId7" Type="http://schemas.openxmlformats.org/officeDocument/2006/relationships/hyperlink" Target="https://docs.github.com/en/github/getting-started-with-github/github-glossary#merg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cs.github.com/en/github/getting-started-with-github/github-glossary#master" TargetMode="External"/><Relationship Id="rId5" Type="http://schemas.openxmlformats.org/officeDocument/2006/relationships/hyperlink" Target="https://docs.github.com/en/github/getting-started-with-github/github-glossary#main" TargetMode="External"/><Relationship Id="rId4" Type="http://schemas.openxmlformats.org/officeDocument/2006/relationships/hyperlink" Target="https://docs.github.com/en/github/getting-started-with-github/github-glossary#issue" TargetMode="External"/><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ithub.com/en/github/getting-started-with-github/github-glossary#pull" TargetMode="External"/><Relationship Id="rId7" Type="http://schemas.openxmlformats.org/officeDocument/2006/relationships/image" Target="../media/image30.jpeg"/><Relationship Id="rId2" Type="http://schemas.openxmlformats.org/officeDocument/2006/relationships/hyperlink" Target="https://docs.github.com/en/github/getting-started-with-github/github-glossary#origin" TargetMode="External"/><Relationship Id="rId1" Type="http://schemas.openxmlformats.org/officeDocument/2006/relationships/slideLayout" Target="../slideLayouts/slideLayout3.xml"/><Relationship Id="rId6" Type="http://schemas.openxmlformats.org/officeDocument/2006/relationships/hyperlink" Target="https://docs.github.com/en/github/getting-started-with-github/github-glossary#readme" TargetMode="External"/><Relationship Id="rId5" Type="http://schemas.openxmlformats.org/officeDocument/2006/relationships/hyperlink" Target="https://docs.github.com/en/github/getting-started-with-github/github-glossary#push" TargetMode="External"/><Relationship Id="rId4" Type="http://schemas.openxmlformats.org/officeDocument/2006/relationships/hyperlink" Target="https://docs.github.com/en/github/getting-started-with-github/github-glossary#pull-requ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ocs.github.com/en/github/getting-started-with-github/github-glossary#ssh-key" TargetMode="External"/><Relationship Id="rId7" Type="http://schemas.openxmlformats.org/officeDocument/2006/relationships/image" Target="../media/image35.jpg"/><Relationship Id="rId2" Type="http://schemas.openxmlformats.org/officeDocument/2006/relationships/hyperlink" Target="https://docs.github.com/en/github/getting-started-with-github/github-glossary#remote" TargetMode="Externa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docs.github.com/en/github/getting-started-with-github/github-glossary#upstrea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ocs.github.com/en/github/authenticating-to-github/generating-a-new-ssh-key-and-adding-it-to-the-ssh-agen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www.beingsaige.com/" TargetMode="External"/><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saigerutherford/fetal-code" TargetMode="External"/><Relationship Id="rId2" Type="http://schemas.openxmlformats.org/officeDocument/2006/relationships/hyperlink" Target="https://github.com/saigerutherford/WhistlerPoster2020" TargetMode="External"/><Relationship Id="rId1" Type="http://schemas.openxmlformats.org/officeDocument/2006/relationships/slideLayout" Target="../slideLayouts/slideLayout3.xml"/><Relationship Id="rId5" Type="http://schemas.openxmlformats.org/officeDocument/2006/relationships/hyperlink" Target="https://github.com/nilearn/nilearn" TargetMode="External"/><Relationship Id="rId4" Type="http://schemas.openxmlformats.org/officeDocument/2006/relationships/hyperlink" Target="https://github.com/nipreps/fmripre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it-annex.branchable.com/"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teaguehenry.com/strings-not-factors/2021/1/24/data-management-for-researchers-three-terrifying-tales"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hyperlink" Target="https://docs.github.com/en/github"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docs.github.com/en"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carpentry.github.io/git-novice/referenc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it-annex.branchable.com/"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259" y="4508815"/>
            <a:ext cx="7753276" cy="1135971"/>
          </a:xfrm>
        </p:spPr>
        <p:txBody>
          <a:bodyPr/>
          <a:lstStyle/>
          <a:p>
            <a:pPr algn="ctr">
              <a:lnSpc>
                <a:spcPct val="100000"/>
              </a:lnSpc>
            </a:pPr>
            <a:r>
              <a:rPr lang="en-US" sz="2800" b="1" dirty="0">
                <a:latin typeface="+mn-lt"/>
                <a:cs typeface="Calibri" panose="020F0502020204030204" pitchFamily="34" charset="0"/>
              </a:rPr>
              <a:t>Version Control with Git, GitHub, &amp; Git Annex</a:t>
            </a:r>
            <a:br>
              <a:rPr lang="en-US" sz="4000" b="1" dirty="0">
                <a:latin typeface="+mn-lt"/>
                <a:cs typeface="Calibri" panose="020F0502020204030204" pitchFamily="34" charset="0"/>
              </a:rPr>
            </a:br>
            <a:r>
              <a:rPr lang="en-US" sz="2800" b="1" dirty="0">
                <a:latin typeface="+mn-lt"/>
                <a:cs typeface="Calibri" panose="020F0502020204030204" pitchFamily="34" charset="0"/>
              </a:rPr>
              <a:t>The lab notebook for the digital world</a:t>
            </a:r>
            <a:br>
              <a:rPr lang="en-US" sz="2400" dirty="0">
                <a:latin typeface="+mn-lt"/>
                <a:cs typeface="Calibri" panose="020F0502020204030204" pitchFamily="34" charset="0"/>
              </a:rPr>
            </a:br>
            <a:br>
              <a:rPr lang="en-US" sz="2400" dirty="0">
                <a:latin typeface="+mn-lt"/>
                <a:cs typeface="Calibri" panose="020F0502020204030204" pitchFamily="34" charset="0"/>
              </a:rPr>
            </a:br>
            <a:r>
              <a:rPr lang="en-US" sz="2400" dirty="0">
                <a:latin typeface="+mn-lt"/>
                <a:cs typeface="Calibri" panose="020F0502020204030204" pitchFamily="34" charset="0"/>
              </a:rPr>
              <a:t>Donders HPC virtual workshop 4</a:t>
            </a:r>
            <a:br>
              <a:rPr lang="en-US" sz="2400" dirty="0">
                <a:latin typeface="+mn-lt"/>
                <a:cs typeface="Calibri" panose="020F0502020204030204" pitchFamily="34" charset="0"/>
              </a:rPr>
            </a:br>
            <a:r>
              <a:rPr lang="en-US" sz="2400" dirty="0">
                <a:latin typeface="+mn-lt"/>
                <a:cs typeface="Calibri" panose="020F0502020204030204" pitchFamily="34" charset="0"/>
              </a:rPr>
              <a:t>29-01-2021</a:t>
            </a:r>
            <a:br>
              <a:rPr lang="en-US" sz="4000" dirty="0">
                <a:latin typeface="+mn-lt"/>
                <a:cs typeface="Calibri" panose="020F0502020204030204" pitchFamily="34" charset="0"/>
              </a:rPr>
            </a:br>
            <a:r>
              <a:rPr lang="en-US" sz="2800" dirty="0">
                <a:latin typeface="+mn-lt"/>
                <a:cs typeface="Calibri" panose="020F0502020204030204" pitchFamily="34" charset="0"/>
              </a:rPr>
              <a:t>Saige Rutherford</a:t>
            </a:r>
          </a:p>
        </p:txBody>
      </p:sp>
      <p:pic>
        <p:nvPicPr>
          <p:cNvPr id="1026" name="Picture 2" descr="Beginners guide to Version control using Git and GitHub | by Mukundh  Bhushan | FAUN | Medium">
            <a:extLst>
              <a:ext uri="{FF2B5EF4-FFF2-40B4-BE49-F238E27FC236}">
                <a16:creationId xmlns:a16="http://schemas.microsoft.com/office/drawing/2014/main" id="{F6F77074-1E5F-3540-B60D-722F6D60F0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62" t="14635" r="9762" b="24798"/>
          <a:stretch/>
        </p:blipFill>
        <p:spPr bwMode="auto">
          <a:xfrm>
            <a:off x="2975516" y="1600842"/>
            <a:ext cx="2486170" cy="1051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270EC6-6CEC-A74F-87E9-EB1C0177D47E}"/>
              </a:ext>
            </a:extLst>
          </p:cNvPr>
          <p:cNvPicPr>
            <a:picLocks noChangeAspect="1"/>
          </p:cNvPicPr>
          <p:nvPr/>
        </p:nvPicPr>
        <p:blipFill>
          <a:blip r:embed="rId3"/>
          <a:stretch>
            <a:fillRect/>
          </a:stretch>
        </p:blipFill>
        <p:spPr>
          <a:xfrm>
            <a:off x="5638065" y="1887476"/>
            <a:ext cx="861590" cy="861590"/>
          </a:xfrm>
          <a:prstGeom prst="rect">
            <a:avLst/>
          </a:prstGeom>
        </p:spPr>
      </p:pic>
      <p:sp>
        <p:nvSpPr>
          <p:cNvPr id="5" name="TextBox 4">
            <a:extLst>
              <a:ext uri="{FF2B5EF4-FFF2-40B4-BE49-F238E27FC236}">
                <a16:creationId xmlns:a16="http://schemas.microsoft.com/office/drawing/2014/main" id="{A42BCFF8-1478-2445-A64B-D75732D88451}"/>
              </a:ext>
            </a:extLst>
          </p:cNvPr>
          <p:cNvSpPr txBox="1"/>
          <p:nvPr/>
        </p:nvSpPr>
        <p:spPr>
          <a:xfrm>
            <a:off x="5638065" y="1560664"/>
            <a:ext cx="1911179" cy="427979"/>
          </a:xfrm>
          <a:prstGeom prst="rect">
            <a:avLst/>
          </a:prstGeom>
          <a:noFill/>
        </p:spPr>
        <p:txBody>
          <a:bodyPr wrap="square" lIns="0" tIns="90000" rIns="0" bIns="90000" rtlCol="0">
            <a:spAutoFit/>
          </a:bodyPr>
          <a:lstStyle/>
          <a:p>
            <a:r>
              <a:rPr lang="en-US" sz="1600" b="1" dirty="0"/>
              <a:t>git-annex</a:t>
            </a:r>
            <a:endParaRPr lang="en-US" sz="1600" b="1" dirty="0">
              <a:latin typeface="+mj-lt"/>
            </a:endParaRPr>
          </a:p>
        </p:txBody>
      </p:sp>
    </p:spTree>
    <p:extLst>
      <p:ext uri="{BB962C8B-B14F-4D97-AF65-F5344CB8AC3E}">
        <p14:creationId xmlns:p14="http://schemas.microsoft.com/office/powerpoint/2010/main" val="2271834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31F40-B9F2-D545-A00D-803E91DF7C90}"/>
              </a:ext>
            </a:extLst>
          </p:cNvPr>
          <p:cNvSpPr txBox="1"/>
          <p:nvPr/>
        </p:nvSpPr>
        <p:spPr>
          <a:xfrm>
            <a:off x="594709" y="777190"/>
            <a:ext cx="8182086" cy="1751931"/>
          </a:xfrm>
          <a:prstGeom prst="rect">
            <a:avLst/>
          </a:prstGeom>
          <a:noFill/>
        </p:spPr>
        <p:txBody>
          <a:bodyPr wrap="square" lIns="0" tIns="90000" rIns="0" bIns="90000" rtlCol="0">
            <a:spAutoFit/>
          </a:bodyPr>
          <a:lstStyle/>
          <a:p>
            <a:pPr>
              <a:lnSpc>
                <a:spcPct val="150000"/>
              </a:lnSpc>
            </a:pPr>
            <a:r>
              <a:rPr lang="en-US" b="1" dirty="0"/>
              <a:t>Two main concepts</a:t>
            </a:r>
          </a:p>
          <a:p>
            <a:pPr marL="742950" lvl="1" indent="-285750">
              <a:lnSpc>
                <a:spcPct val="150000"/>
              </a:lnSpc>
              <a:buFont typeface="Arial" panose="020B0604020202020204" pitchFamily="34" charset="0"/>
              <a:buChar char="•"/>
            </a:pPr>
            <a:r>
              <a:rPr lang="en-US" i="1" dirty="0"/>
              <a:t>commit</a:t>
            </a:r>
            <a:r>
              <a:rPr lang="en-US" dirty="0"/>
              <a:t>: a recorded set of changes in your project’s files</a:t>
            </a:r>
          </a:p>
          <a:p>
            <a:pPr marL="742950" lvl="1" indent="-285750">
              <a:lnSpc>
                <a:spcPct val="150000"/>
              </a:lnSpc>
              <a:buFont typeface="Arial" panose="020B0604020202020204" pitchFamily="34" charset="0"/>
              <a:buChar char="•"/>
            </a:pPr>
            <a:r>
              <a:rPr lang="en-US" i="1" dirty="0"/>
              <a:t>repository</a:t>
            </a:r>
            <a:r>
              <a:rPr lang="en-US" dirty="0"/>
              <a:t>: the history of all your project’s commits. Often called “repo”</a:t>
            </a:r>
          </a:p>
          <a:p>
            <a:pPr>
              <a:lnSpc>
                <a:spcPct val="150000"/>
              </a:lnSpc>
            </a:pPr>
            <a:endParaRPr lang="en-US" sz="1600" dirty="0" err="1"/>
          </a:p>
        </p:txBody>
      </p:sp>
      <p:sp>
        <p:nvSpPr>
          <p:cNvPr id="4" name="TextBox 3">
            <a:extLst>
              <a:ext uri="{FF2B5EF4-FFF2-40B4-BE49-F238E27FC236}">
                <a16:creationId xmlns:a16="http://schemas.microsoft.com/office/drawing/2014/main" id="{8C6684F2-DE38-C448-A13D-F5BA78968082}"/>
              </a:ext>
            </a:extLst>
          </p:cNvPr>
          <p:cNvSpPr txBox="1"/>
          <p:nvPr/>
        </p:nvSpPr>
        <p:spPr>
          <a:xfrm>
            <a:off x="594710" y="2355011"/>
            <a:ext cx="7954582" cy="1659085"/>
          </a:xfrm>
          <a:prstGeom prst="rect">
            <a:avLst/>
          </a:prstGeom>
          <a:noFill/>
        </p:spPr>
        <p:txBody>
          <a:bodyPr wrap="square" lIns="0" tIns="90000" rIns="0" bIns="90000" rtlCol="0">
            <a:spAutoFit/>
          </a:bodyPr>
          <a:lstStyle/>
          <a:p>
            <a:r>
              <a:rPr lang="en-US" sz="1600" dirty="0">
                <a:hlinkClick r:id="rId2"/>
              </a:rPr>
              <a:t>commit</a:t>
            </a:r>
            <a:endParaRPr lang="en-US" sz="1600" dirty="0"/>
          </a:p>
          <a:p>
            <a:r>
              <a:rPr lang="en-US" sz="1600" dirty="0"/>
              <a:t>A commit, or "revision", is an individual change to a file (or set of files). When you make a commit to save your work, Git creates a unique ID (a.k.a. the "SHA" or "hash") that allows you to keep record of the specific changes committed along with who made them and when. Commits usually contain a commit message which is a brief description of what changes were made.</a:t>
            </a:r>
          </a:p>
        </p:txBody>
      </p:sp>
      <p:sp>
        <p:nvSpPr>
          <p:cNvPr id="5" name="TextBox 4">
            <a:extLst>
              <a:ext uri="{FF2B5EF4-FFF2-40B4-BE49-F238E27FC236}">
                <a16:creationId xmlns:a16="http://schemas.microsoft.com/office/drawing/2014/main" id="{41260C1F-72C5-4048-A171-109DB3095FD1}"/>
              </a:ext>
            </a:extLst>
          </p:cNvPr>
          <p:cNvSpPr txBox="1"/>
          <p:nvPr/>
        </p:nvSpPr>
        <p:spPr>
          <a:xfrm>
            <a:off x="594709" y="4140679"/>
            <a:ext cx="7954583" cy="1412864"/>
          </a:xfrm>
          <a:prstGeom prst="rect">
            <a:avLst/>
          </a:prstGeom>
          <a:noFill/>
        </p:spPr>
        <p:txBody>
          <a:bodyPr wrap="square" lIns="0" tIns="90000" rIns="0" bIns="90000" rtlCol="0">
            <a:spAutoFit/>
          </a:bodyPr>
          <a:lstStyle/>
          <a:p>
            <a:r>
              <a:rPr lang="en-US" sz="1600" u="sng" dirty="0">
                <a:hlinkClick r:id="rId3"/>
              </a:rPr>
              <a:t>repository</a:t>
            </a:r>
            <a:endParaRPr lang="en-US" sz="1600" dirty="0"/>
          </a:p>
          <a:p>
            <a:r>
              <a:rPr lang="en-US" sz="1600" dirty="0"/>
              <a:t>A repository is the most basic element of GitHub. They're easiest to imagine as a project's folder. A repository contains all the project files (including documentation) and stores each file's revision history. Repositories can have multiple collaborators and can be either public or private.</a:t>
            </a:r>
          </a:p>
        </p:txBody>
      </p:sp>
    </p:spTree>
    <p:extLst>
      <p:ext uri="{BB962C8B-B14F-4D97-AF65-F5344CB8AC3E}">
        <p14:creationId xmlns:p14="http://schemas.microsoft.com/office/powerpoint/2010/main" val="21472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1851FA-2D90-1C4E-AF13-A7545FB9A52D}"/>
              </a:ext>
            </a:extLst>
          </p:cNvPr>
          <p:cNvSpPr txBox="1"/>
          <p:nvPr/>
        </p:nvSpPr>
        <p:spPr>
          <a:xfrm>
            <a:off x="383876" y="793627"/>
            <a:ext cx="8220974" cy="1258976"/>
          </a:xfrm>
          <a:prstGeom prst="rect">
            <a:avLst/>
          </a:prstGeom>
          <a:noFill/>
        </p:spPr>
        <p:txBody>
          <a:bodyPr wrap="square" lIns="0" tIns="90000" rIns="0" bIns="90000" rtlCol="0">
            <a:spAutoFit/>
          </a:bodyPr>
          <a:lstStyle/>
          <a:p>
            <a:r>
              <a:rPr lang="en-US" sz="1400" dirty="0">
                <a:hlinkClick r:id="rId2"/>
              </a:rPr>
              <a:t>branch</a:t>
            </a:r>
            <a:endParaRPr lang="en-US" sz="1400" dirty="0"/>
          </a:p>
          <a:p>
            <a:r>
              <a:rPr lang="en-US" sz="1400" dirty="0"/>
              <a:t>A branch is a parallel version of a repository. It is contained within the repository but does not affect the primary or main branch allowing you to work freely without disrupting the "live" version. When you've made the changes you want to make, you can merge your branch back into the main branch to publish your changes.</a:t>
            </a:r>
          </a:p>
        </p:txBody>
      </p:sp>
      <p:sp>
        <p:nvSpPr>
          <p:cNvPr id="3" name="TextBox 2">
            <a:extLst>
              <a:ext uri="{FF2B5EF4-FFF2-40B4-BE49-F238E27FC236}">
                <a16:creationId xmlns:a16="http://schemas.microsoft.com/office/drawing/2014/main" id="{FB47A0C1-8DF0-BD4F-AB2A-338891A71DD2}"/>
              </a:ext>
            </a:extLst>
          </p:cNvPr>
          <p:cNvSpPr txBox="1"/>
          <p:nvPr/>
        </p:nvSpPr>
        <p:spPr>
          <a:xfrm>
            <a:off x="383876" y="1932315"/>
            <a:ext cx="8376248" cy="1474419"/>
          </a:xfrm>
          <a:prstGeom prst="rect">
            <a:avLst/>
          </a:prstGeom>
          <a:noFill/>
        </p:spPr>
        <p:txBody>
          <a:bodyPr wrap="square" lIns="0" tIns="90000" rIns="0" bIns="90000" rtlCol="0">
            <a:spAutoFit/>
          </a:bodyPr>
          <a:lstStyle/>
          <a:p>
            <a:r>
              <a:rPr lang="en-US" sz="1400" dirty="0">
                <a:hlinkClick r:id="rId3"/>
              </a:rPr>
              <a:t>clone</a:t>
            </a:r>
            <a:endParaRPr lang="en-US" sz="1400" dirty="0"/>
          </a:p>
          <a:p>
            <a:r>
              <a:rPr lang="en-US" sz="1400" dirty="0"/>
              <a:t>A clone is a copy of a repository that lives on your computer instead of on a website's server somewhere, or the act of making that copy. When you make a clone, you can edit the files in your preferred editor and use Git to keep track of your changes without having to be online. The repository you cloned is still connected to the remote version so that you can push your local changes to the remote to keep them synced when you're online.</a:t>
            </a:r>
          </a:p>
        </p:txBody>
      </p:sp>
      <p:sp>
        <p:nvSpPr>
          <p:cNvPr id="4" name="TextBox 3">
            <a:extLst>
              <a:ext uri="{FF2B5EF4-FFF2-40B4-BE49-F238E27FC236}">
                <a16:creationId xmlns:a16="http://schemas.microsoft.com/office/drawing/2014/main" id="{B59D56BB-1D2A-0B40-B885-E720356B9205}"/>
              </a:ext>
            </a:extLst>
          </p:cNvPr>
          <p:cNvSpPr txBox="1"/>
          <p:nvPr/>
        </p:nvSpPr>
        <p:spPr>
          <a:xfrm>
            <a:off x="383876" y="3406734"/>
            <a:ext cx="8220974" cy="1258976"/>
          </a:xfrm>
          <a:prstGeom prst="rect">
            <a:avLst/>
          </a:prstGeom>
          <a:noFill/>
        </p:spPr>
        <p:txBody>
          <a:bodyPr wrap="square" lIns="0" tIns="90000" rIns="0" bIns="90000" rtlCol="0">
            <a:spAutoFit/>
          </a:bodyPr>
          <a:lstStyle/>
          <a:p>
            <a:r>
              <a:rPr lang="en-US" sz="1400" dirty="0">
                <a:hlinkClick r:id="rId4"/>
              </a:rPr>
              <a:t>checkout</a:t>
            </a:r>
            <a:endParaRPr lang="en-US" sz="1400" dirty="0"/>
          </a:p>
          <a:p>
            <a:r>
              <a:rPr lang="en-US" sz="1400" dirty="0"/>
              <a:t>You can use git checkout on the command line to create a new branch, change your current working branch to a different branch, or even to switch to a different version of a file from a different branch with git checkout [</a:t>
            </a:r>
            <a:r>
              <a:rPr lang="en-US" sz="1400" dirty="0" err="1"/>
              <a:t>branchname</a:t>
            </a:r>
            <a:r>
              <a:rPr lang="en-US" sz="1400" dirty="0"/>
              <a:t>] [path to file]. </a:t>
            </a:r>
          </a:p>
          <a:p>
            <a:endParaRPr lang="en-US" sz="1400" dirty="0" err="1">
              <a:latin typeface="+mj-lt"/>
            </a:endParaRPr>
          </a:p>
        </p:txBody>
      </p:sp>
      <p:sp>
        <p:nvSpPr>
          <p:cNvPr id="5" name="TextBox 4">
            <a:extLst>
              <a:ext uri="{FF2B5EF4-FFF2-40B4-BE49-F238E27FC236}">
                <a16:creationId xmlns:a16="http://schemas.microsoft.com/office/drawing/2014/main" id="{E9ADC8D3-894A-B741-BF32-AAF821D919CE}"/>
              </a:ext>
            </a:extLst>
          </p:cNvPr>
          <p:cNvSpPr txBox="1"/>
          <p:nvPr/>
        </p:nvSpPr>
        <p:spPr>
          <a:xfrm>
            <a:off x="383876" y="4545422"/>
            <a:ext cx="8130396" cy="1258976"/>
          </a:xfrm>
          <a:prstGeom prst="rect">
            <a:avLst/>
          </a:prstGeom>
          <a:noFill/>
        </p:spPr>
        <p:txBody>
          <a:bodyPr wrap="square" lIns="0" tIns="90000" rIns="0" bIns="90000" rtlCol="0">
            <a:spAutoFit/>
          </a:bodyPr>
          <a:lstStyle/>
          <a:p>
            <a:r>
              <a:rPr lang="en-US" sz="1400" dirty="0">
                <a:hlinkClick r:id="rId5"/>
              </a:rPr>
              <a:t>fork</a:t>
            </a:r>
            <a:endParaRPr lang="en-US" sz="1400" dirty="0"/>
          </a:p>
          <a:p>
            <a:r>
              <a:rPr lang="en-US" sz="1400" dirty="0"/>
              <a:t>A fork is a personal copy of another user's repository that lives on your account. Forks allow you to freely make changes to a project without affecting the original upstream repository. You can also open a pull request in the upstream repository and keep your fork synced with the latest changes since both repositories are still connected.</a:t>
            </a:r>
            <a:endParaRPr lang="en-US" sz="1400" dirty="0">
              <a:hlinkClick r:id="rId6"/>
            </a:endParaRPr>
          </a:p>
        </p:txBody>
      </p:sp>
      <p:pic>
        <p:nvPicPr>
          <p:cNvPr id="6" name="Picture 2" descr="Artaste Salad Fork, Set of 12">
            <a:extLst>
              <a:ext uri="{FF2B5EF4-FFF2-40B4-BE49-F238E27FC236}">
                <a16:creationId xmlns:a16="http://schemas.microsoft.com/office/drawing/2014/main" id="{09D062F7-C467-2745-B24C-19587D0F8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0452" y="5548262"/>
            <a:ext cx="1964607" cy="1309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ibrary of vector black and white tree branch png files ...">
            <a:extLst>
              <a:ext uri="{FF2B5EF4-FFF2-40B4-BE49-F238E27FC236}">
                <a16:creationId xmlns:a16="http://schemas.microsoft.com/office/drawing/2014/main" id="{F747AA10-A36A-2F40-8E31-881D2C5F7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5567" y="90789"/>
            <a:ext cx="2340390" cy="10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4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re to Find the Cutest, Most Amazing Animals on the Web ...">
            <a:extLst>
              <a:ext uri="{FF2B5EF4-FFF2-40B4-BE49-F238E27FC236}">
                <a16:creationId xmlns:a16="http://schemas.microsoft.com/office/drawing/2014/main" id="{34648FE6-E410-D440-A6DF-3E33A9E2A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111" y="1352349"/>
            <a:ext cx="6210300" cy="415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23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E9974-5D3E-9140-A332-F448134D811A}"/>
              </a:ext>
            </a:extLst>
          </p:cNvPr>
          <p:cNvSpPr txBox="1"/>
          <p:nvPr/>
        </p:nvSpPr>
        <p:spPr>
          <a:xfrm>
            <a:off x="366622" y="414067"/>
            <a:ext cx="8406442" cy="828089"/>
          </a:xfrm>
          <a:prstGeom prst="rect">
            <a:avLst/>
          </a:prstGeom>
          <a:noFill/>
        </p:spPr>
        <p:txBody>
          <a:bodyPr wrap="square" lIns="0" tIns="90000" rIns="0" bIns="90000" rtlCol="0">
            <a:spAutoFit/>
          </a:bodyPr>
          <a:lstStyle/>
          <a:p>
            <a:r>
              <a:rPr lang="en-US" sz="1400" dirty="0">
                <a:hlinkClick r:id="rId3"/>
              </a:rPr>
              <a:t>gitfile</a:t>
            </a:r>
            <a:endParaRPr lang="en-US" sz="1400" dirty="0"/>
          </a:p>
          <a:p>
            <a:r>
              <a:rPr lang="en-US" sz="1400" dirty="0"/>
              <a:t>A plain .git file, which is always at the root of a working tree and points to the Git directory, which has the entire Git repository and its meta data.</a:t>
            </a:r>
          </a:p>
        </p:txBody>
      </p:sp>
      <p:sp>
        <p:nvSpPr>
          <p:cNvPr id="3" name="TextBox 2">
            <a:extLst>
              <a:ext uri="{FF2B5EF4-FFF2-40B4-BE49-F238E27FC236}">
                <a16:creationId xmlns:a16="http://schemas.microsoft.com/office/drawing/2014/main" id="{E787A303-4AB8-C44E-86E0-89B3F49667D2}"/>
              </a:ext>
            </a:extLst>
          </p:cNvPr>
          <p:cNvSpPr txBox="1"/>
          <p:nvPr/>
        </p:nvSpPr>
        <p:spPr>
          <a:xfrm>
            <a:off x="366622" y="1173193"/>
            <a:ext cx="8302925" cy="1043532"/>
          </a:xfrm>
          <a:prstGeom prst="rect">
            <a:avLst/>
          </a:prstGeom>
          <a:noFill/>
        </p:spPr>
        <p:txBody>
          <a:bodyPr wrap="square" lIns="0" tIns="90000" rIns="0" bIns="90000" rtlCol="0">
            <a:spAutoFit/>
          </a:bodyPr>
          <a:lstStyle/>
          <a:p>
            <a:r>
              <a:rPr lang="en-US" sz="1400" dirty="0">
                <a:hlinkClick r:id="rId4"/>
              </a:rPr>
              <a:t>issue</a:t>
            </a:r>
            <a:endParaRPr lang="en-US" sz="1400" dirty="0"/>
          </a:p>
          <a:p>
            <a:r>
              <a:rPr lang="en-US" sz="1400" dirty="0"/>
              <a:t>Issues are suggested improvements, tasks or questions related to the repository. Issues can be created by anyone (for public repositories) and are moderated by repository collaborators. Each issue contains its own discussion thread. You can also categorize an issue with labels and assign it to someone.</a:t>
            </a:r>
          </a:p>
        </p:txBody>
      </p:sp>
      <p:sp>
        <p:nvSpPr>
          <p:cNvPr id="4" name="TextBox 3">
            <a:extLst>
              <a:ext uri="{FF2B5EF4-FFF2-40B4-BE49-F238E27FC236}">
                <a16:creationId xmlns:a16="http://schemas.microsoft.com/office/drawing/2014/main" id="{A2028FDF-8080-C04E-9FA9-19A29A24809F}"/>
              </a:ext>
            </a:extLst>
          </p:cNvPr>
          <p:cNvSpPr txBox="1"/>
          <p:nvPr/>
        </p:nvSpPr>
        <p:spPr>
          <a:xfrm>
            <a:off x="366622" y="2153181"/>
            <a:ext cx="8302925" cy="2336194"/>
          </a:xfrm>
          <a:prstGeom prst="rect">
            <a:avLst/>
          </a:prstGeom>
          <a:noFill/>
        </p:spPr>
        <p:txBody>
          <a:bodyPr wrap="square" lIns="0" tIns="90000" rIns="0" bIns="90000" rtlCol="0">
            <a:spAutoFit/>
          </a:bodyPr>
          <a:lstStyle/>
          <a:p>
            <a:r>
              <a:rPr lang="en-US" sz="1400" dirty="0">
                <a:hlinkClick r:id="rId5"/>
              </a:rPr>
              <a:t>main</a:t>
            </a:r>
            <a:endParaRPr lang="en-US" sz="1400" dirty="0"/>
          </a:p>
          <a:p>
            <a:r>
              <a:rPr lang="en-US" sz="1400" dirty="0"/>
              <a:t>The default development branch. Whenever you create a Git repository, a branch named main is created, and becomes the active branch. In most cases, this contains the local development, though that is purely by convention and is not required.</a:t>
            </a:r>
          </a:p>
          <a:p>
            <a:r>
              <a:rPr lang="en-US" sz="1400" dirty="0">
                <a:hlinkClick r:id="rId6"/>
              </a:rPr>
              <a:t>master</a:t>
            </a:r>
            <a:endParaRPr lang="en-US" sz="1400" dirty="0"/>
          </a:p>
          <a:p>
            <a:r>
              <a:rPr lang="en-US" sz="1400" dirty="0"/>
              <a:t>The default branch in many Git repositories. By default, when you create a new Git repository on the command line a branch called master is created. Many tools now use an alternative name for the default branch. For example, when you create a new repository on GitHub the default branch is called main.</a:t>
            </a:r>
          </a:p>
          <a:p>
            <a:endParaRPr lang="en-US" sz="1400" dirty="0"/>
          </a:p>
          <a:p>
            <a:endParaRPr lang="en-US" sz="1400" dirty="0" err="1">
              <a:latin typeface="+mj-lt"/>
            </a:endParaRPr>
          </a:p>
        </p:txBody>
      </p:sp>
      <p:sp>
        <p:nvSpPr>
          <p:cNvPr id="5" name="TextBox 4">
            <a:extLst>
              <a:ext uri="{FF2B5EF4-FFF2-40B4-BE49-F238E27FC236}">
                <a16:creationId xmlns:a16="http://schemas.microsoft.com/office/drawing/2014/main" id="{CC62104F-99BC-8C40-846D-46C342627A68}"/>
              </a:ext>
            </a:extLst>
          </p:cNvPr>
          <p:cNvSpPr txBox="1"/>
          <p:nvPr/>
        </p:nvSpPr>
        <p:spPr>
          <a:xfrm>
            <a:off x="366622" y="4107739"/>
            <a:ext cx="8341743" cy="2336194"/>
          </a:xfrm>
          <a:prstGeom prst="rect">
            <a:avLst/>
          </a:prstGeom>
          <a:noFill/>
        </p:spPr>
        <p:txBody>
          <a:bodyPr wrap="square" lIns="0" tIns="90000" rIns="0" bIns="90000" rtlCol="0">
            <a:spAutoFit/>
          </a:bodyPr>
          <a:lstStyle/>
          <a:p>
            <a:r>
              <a:rPr lang="en-US" sz="1400" dirty="0">
                <a:hlinkClick r:id="rId7"/>
              </a:rPr>
              <a:t>merge</a:t>
            </a:r>
            <a:endParaRPr lang="en-US" sz="1400" dirty="0"/>
          </a:p>
          <a:p>
            <a:r>
              <a:rPr lang="en-US" sz="1400" dirty="0"/>
              <a:t>Merging takes the changes from one branch (in the same repository or from a fork) and applies them into another. This often happens as a "pull request" (which can be thought of as a request to merge), or via the command line. A merge can be done through a pull request via the GitHub.com web interface if there are no conflicting changes or can always be done via the command line.</a:t>
            </a:r>
          </a:p>
          <a:p>
            <a:r>
              <a:rPr lang="en-US" sz="1400" dirty="0">
                <a:hlinkClick r:id="rId8"/>
              </a:rPr>
              <a:t>merge conflict</a:t>
            </a:r>
            <a:endParaRPr lang="en-US" sz="1400" dirty="0"/>
          </a:p>
          <a:p>
            <a:r>
              <a:rPr lang="en-US" sz="1400" dirty="0"/>
              <a:t>A difference that occurs between merged branches. Merge conflicts happen when people make different changes to the same line of the same file, or when one person edits a file, and another person deletes the same file. The merge conflict must be resolved before you can merge the branches.</a:t>
            </a:r>
          </a:p>
          <a:p>
            <a:endParaRPr lang="en-US" sz="1400" dirty="0" err="1">
              <a:latin typeface="+mj-lt"/>
            </a:endParaRPr>
          </a:p>
        </p:txBody>
      </p:sp>
      <p:pic>
        <p:nvPicPr>
          <p:cNvPr id="6" name="Picture 6" descr="Rediscovering the Journey: Merge">
            <a:extLst>
              <a:ext uri="{FF2B5EF4-FFF2-40B4-BE49-F238E27FC236}">
                <a16:creationId xmlns:a16="http://schemas.microsoft.com/office/drawing/2014/main" id="{771CE41B-BF71-764C-A5ED-DFC23DE582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804" y="2174957"/>
            <a:ext cx="2310757" cy="191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hoto Books Of Animals And Babies Are Absolutely Adorable">
            <a:extLst>
              <a:ext uri="{FF2B5EF4-FFF2-40B4-BE49-F238E27FC236}">
                <a16:creationId xmlns:a16="http://schemas.microsoft.com/office/drawing/2014/main" id="{7B7E2FAF-3B7C-A748-9FC3-519397D4C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835" y="1257300"/>
            <a:ext cx="6019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B133F-4A5A-904A-96C6-1493B22AA459}"/>
              </a:ext>
            </a:extLst>
          </p:cNvPr>
          <p:cNvSpPr txBox="1"/>
          <p:nvPr/>
        </p:nvSpPr>
        <p:spPr>
          <a:xfrm>
            <a:off x="500332" y="759124"/>
            <a:ext cx="8272732" cy="828089"/>
          </a:xfrm>
          <a:prstGeom prst="rect">
            <a:avLst/>
          </a:prstGeom>
          <a:noFill/>
        </p:spPr>
        <p:txBody>
          <a:bodyPr wrap="square" lIns="0" tIns="90000" rIns="0" bIns="90000" rtlCol="0">
            <a:spAutoFit/>
          </a:bodyPr>
          <a:lstStyle/>
          <a:p>
            <a:r>
              <a:rPr lang="en-US" sz="1400" dirty="0">
                <a:hlinkClick r:id="rId2"/>
              </a:rPr>
              <a:t>origin</a:t>
            </a:r>
            <a:endParaRPr lang="en-US" sz="1400" dirty="0"/>
          </a:p>
          <a:p>
            <a:r>
              <a:rPr lang="en-US" sz="1400" dirty="0"/>
              <a:t>The default upstream repository. Most projects have at least one upstream project that they track. By default, origin is used for that purpose.</a:t>
            </a:r>
          </a:p>
        </p:txBody>
      </p:sp>
      <p:sp>
        <p:nvSpPr>
          <p:cNvPr id="3" name="TextBox 2">
            <a:extLst>
              <a:ext uri="{FF2B5EF4-FFF2-40B4-BE49-F238E27FC236}">
                <a16:creationId xmlns:a16="http://schemas.microsoft.com/office/drawing/2014/main" id="{FC0A4881-4725-F140-BA1B-754FAAB10636}"/>
              </a:ext>
            </a:extLst>
          </p:cNvPr>
          <p:cNvSpPr txBox="1"/>
          <p:nvPr/>
        </p:nvSpPr>
        <p:spPr>
          <a:xfrm>
            <a:off x="500330" y="1466947"/>
            <a:ext cx="7962181" cy="1689863"/>
          </a:xfrm>
          <a:prstGeom prst="rect">
            <a:avLst/>
          </a:prstGeom>
          <a:noFill/>
        </p:spPr>
        <p:txBody>
          <a:bodyPr wrap="square" lIns="0" tIns="90000" rIns="0" bIns="90000" rtlCol="0">
            <a:spAutoFit/>
          </a:bodyPr>
          <a:lstStyle/>
          <a:p>
            <a:r>
              <a:rPr lang="en-US" sz="1400" dirty="0">
                <a:hlinkClick r:id="rId3"/>
              </a:rPr>
              <a:t>pull</a:t>
            </a:r>
            <a:endParaRPr lang="en-US" sz="1400" dirty="0"/>
          </a:p>
          <a:p>
            <a:r>
              <a:rPr lang="en-US" sz="1400" dirty="0"/>
              <a:t>Pull refers to when you are fetching in changes and merging them. For instance, if someone has edited the remote file you're both working on, you'll want to pull in those changes to your local copy so that it's up to date. </a:t>
            </a:r>
          </a:p>
          <a:p>
            <a:r>
              <a:rPr lang="en-US" sz="1400" dirty="0">
                <a:hlinkClick r:id="rId4"/>
              </a:rPr>
              <a:t>pull request</a:t>
            </a:r>
            <a:endParaRPr lang="en-US" sz="1400" dirty="0"/>
          </a:p>
          <a:p>
            <a:r>
              <a:rPr lang="en-US" sz="1400" dirty="0"/>
              <a:t>Pull requests are proposed changes to a repository submitted by a user and accepted or rejected by a repository's collaborators. </a:t>
            </a:r>
          </a:p>
        </p:txBody>
      </p:sp>
      <p:sp>
        <p:nvSpPr>
          <p:cNvPr id="4" name="TextBox 3">
            <a:extLst>
              <a:ext uri="{FF2B5EF4-FFF2-40B4-BE49-F238E27FC236}">
                <a16:creationId xmlns:a16="http://schemas.microsoft.com/office/drawing/2014/main" id="{F00EF446-57BF-7247-95BD-712175EA3EB5}"/>
              </a:ext>
            </a:extLst>
          </p:cNvPr>
          <p:cNvSpPr txBox="1"/>
          <p:nvPr/>
        </p:nvSpPr>
        <p:spPr>
          <a:xfrm>
            <a:off x="500330" y="4318667"/>
            <a:ext cx="7962181" cy="828089"/>
          </a:xfrm>
          <a:prstGeom prst="rect">
            <a:avLst/>
          </a:prstGeom>
          <a:noFill/>
        </p:spPr>
        <p:txBody>
          <a:bodyPr wrap="square" lIns="0" tIns="90000" rIns="0" bIns="90000" rtlCol="0">
            <a:spAutoFit/>
          </a:bodyPr>
          <a:lstStyle/>
          <a:p>
            <a:r>
              <a:rPr lang="en-US" sz="1400" dirty="0">
                <a:hlinkClick r:id="rId5"/>
              </a:rPr>
              <a:t>push</a:t>
            </a:r>
            <a:endParaRPr lang="en-US" sz="1400" dirty="0"/>
          </a:p>
          <a:p>
            <a:r>
              <a:rPr lang="en-US" sz="1400" dirty="0"/>
              <a:t>To push means to send your committed changes to a remote repository on GitHub.com. For instance, if you change something locally, you can push those changes so that others may access them.</a:t>
            </a:r>
          </a:p>
        </p:txBody>
      </p:sp>
      <p:sp>
        <p:nvSpPr>
          <p:cNvPr id="5" name="TextBox 4">
            <a:extLst>
              <a:ext uri="{FF2B5EF4-FFF2-40B4-BE49-F238E27FC236}">
                <a16:creationId xmlns:a16="http://schemas.microsoft.com/office/drawing/2014/main" id="{C223C4C8-911C-C746-AECC-112B4D628FE4}"/>
              </a:ext>
            </a:extLst>
          </p:cNvPr>
          <p:cNvSpPr txBox="1"/>
          <p:nvPr/>
        </p:nvSpPr>
        <p:spPr>
          <a:xfrm>
            <a:off x="500330" y="5146756"/>
            <a:ext cx="8082952" cy="1043532"/>
          </a:xfrm>
          <a:prstGeom prst="rect">
            <a:avLst/>
          </a:prstGeom>
          <a:noFill/>
        </p:spPr>
        <p:txBody>
          <a:bodyPr wrap="square" lIns="0" tIns="90000" rIns="0" bIns="90000" rtlCol="0">
            <a:spAutoFit/>
          </a:bodyPr>
          <a:lstStyle/>
          <a:p>
            <a:r>
              <a:rPr lang="en-US" sz="1400" dirty="0">
                <a:hlinkClick r:id="rId6"/>
              </a:rPr>
              <a:t>README</a:t>
            </a:r>
            <a:endParaRPr lang="en-US" sz="1400" dirty="0"/>
          </a:p>
          <a:p>
            <a:r>
              <a:rPr lang="en-US" sz="1400" dirty="0"/>
              <a:t>A text file containing information about the files in a repository that is typically the first file a visitor to your repository will see. A README file, along with a repository license, contribution guidelines, and a code of conduct, helps you share expectations and manage contributions to your project.</a:t>
            </a:r>
          </a:p>
        </p:txBody>
      </p:sp>
      <p:pic>
        <p:nvPicPr>
          <p:cNvPr id="13316" name="Picture 4" descr="Push-Pull-Label-Labels - Atlas of the Future — Atlas of ...">
            <a:extLst>
              <a:ext uri="{FF2B5EF4-FFF2-40B4-BE49-F238E27FC236}">
                <a16:creationId xmlns:a16="http://schemas.microsoft.com/office/drawing/2014/main" id="{16FBC121-937E-EF41-83E4-EDCAE0F6A4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41" t="7544" r="4580" b="17964"/>
          <a:stretch/>
        </p:blipFill>
        <p:spPr bwMode="auto">
          <a:xfrm>
            <a:off x="2868706" y="2914114"/>
            <a:ext cx="3774141" cy="150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7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istina from Boss Hog gives us her Top 10 Cute Animals ...">
            <a:extLst>
              <a:ext uri="{FF2B5EF4-FFF2-40B4-BE49-F238E27FC236}">
                <a16:creationId xmlns:a16="http://schemas.microsoft.com/office/drawing/2014/main" id="{AA000DAC-A74C-DB40-8A2C-72F0DD13A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93" y="1242202"/>
            <a:ext cx="4329742" cy="43297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Makes Cute Animals Cute | SiOWfa16: Science in Our ...">
            <a:extLst>
              <a:ext uri="{FF2B5EF4-FFF2-40B4-BE49-F238E27FC236}">
                <a16:creationId xmlns:a16="http://schemas.microsoft.com/office/drawing/2014/main" id="{B0C70E95-581B-794B-8C17-49866C87C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963" y="1242202"/>
            <a:ext cx="4157213" cy="432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3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50ABB-471C-364F-86F6-D96DF21FB8A9}"/>
              </a:ext>
            </a:extLst>
          </p:cNvPr>
          <p:cNvSpPr txBox="1"/>
          <p:nvPr/>
        </p:nvSpPr>
        <p:spPr>
          <a:xfrm>
            <a:off x="532724" y="467369"/>
            <a:ext cx="7832785" cy="828089"/>
          </a:xfrm>
          <a:prstGeom prst="rect">
            <a:avLst/>
          </a:prstGeom>
          <a:noFill/>
        </p:spPr>
        <p:txBody>
          <a:bodyPr wrap="square" lIns="0" tIns="90000" rIns="0" bIns="90000" rtlCol="0">
            <a:spAutoFit/>
          </a:bodyPr>
          <a:lstStyle/>
          <a:p>
            <a:r>
              <a:rPr lang="en-US" sz="1400" dirty="0">
                <a:hlinkClick r:id="rId2"/>
              </a:rPr>
              <a:t>remote</a:t>
            </a:r>
            <a:endParaRPr lang="en-US" sz="1400" dirty="0"/>
          </a:p>
          <a:p>
            <a:r>
              <a:rPr lang="en-US" sz="1400" dirty="0"/>
              <a:t>This is the version of a repository or branch that is hosted on a server, most likely GitHub.com. Remote versions can be connected to local clones so that changes can be synced.</a:t>
            </a:r>
          </a:p>
        </p:txBody>
      </p:sp>
      <p:sp>
        <p:nvSpPr>
          <p:cNvPr id="3" name="TextBox 2">
            <a:extLst>
              <a:ext uri="{FF2B5EF4-FFF2-40B4-BE49-F238E27FC236}">
                <a16:creationId xmlns:a16="http://schemas.microsoft.com/office/drawing/2014/main" id="{78F65609-0FF0-8F4D-802C-C990DE1B722B}"/>
              </a:ext>
            </a:extLst>
          </p:cNvPr>
          <p:cNvSpPr txBox="1"/>
          <p:nvPr/>
        </p:nvSpPr>
        <p:spPr>
          <a:xfrm>
            <a:off x="402735" y="2557529"/>
            <a:ext cx="7556739" cy="1043532"/>
          </a:xfrm>
          <a:prstGeom prst="rect">
            <a:avLst/>
          </a:prstGeom>
          <a:noFill/>
        </p:spPr>
        <p:txBody>
          <a:bodyPr wrap="square" lIns="0" tIns="90000" rIns="0" bIns="90000" rtlCol="0">
            <a:spAutoFit/>
          </a:bodyPr>
          <a:lstStyle/>
          <a:p>
            <a:r>
              <a:rPr lang="en-US" sz="1400" dirty="0">
                <a:hlinkClick r:id="rId3"/>
              </a:rPr>
              <a:t>SSH key</a:t>
            </a:r>
            <a:endParaRPr lang="en-US" sz="1400" dirty="0"/>
          </a:p>
          <a:p>
            <a:r>
              <a:rPr lang="en-US" sz="1400" dirty="0"/>
              <a:t>SSH keys are a way to identify yourself to an online server, using an encrypted message. It's as if your computer has its own unique password to another service. GitHub uses SSH keys to securely transfer information to your computer.</a:t>
            </a:r>
          </a:p>
        </p:txBody>
      </p:sp>
      <p:sp>
        <p:nvSpPr>
          <p:cNvPr id="4" name="TextBox 3">
            <a:extLst>
              <a:ext uri="{FF2B5EF4-FFF2-40B4-BE49-F238E27FC236}">
                <a16:creationId xmlns:a16="http://schemas.microsoft.com/office/drawing/2014/main" id="{B821ADB5-0C75-F74E-B54B-5F31B79C8E0A}"/>
              </a:ext>
            </a:extLst>
          </p:cNvPr>
          <p:cNvSpPr txBox="1"/>
          <p:nvPr/>
        </p:nvSpPr>
        <p:spPr>
          <a:xfrm>
            <a:off x="402735" y="3494141"/>
            <a:ext cx="7694762" cy="1043532"/>
          </a:xfrm>
          <a:prstGeom prst="rect">
            <a:avLst/>
          </a:prstGeom>
          <a:noFill/>
        </p:spPr>
        <p:txBody>
          <a:bodyPr wrap="square" lIns="0" tIns="90000" rIns="0" bIns="90000" rtlCol="0">
            <a:spAutoFit/>
          </a:bodyPr>
          <a:lstStyle/>
          <a:p>
            <a:r>
              <a:rPr lang="en-US" sz="1400" dirty="0">
                <a:hlinkClick r:id="rId4"/>
              </a:rPr>
              <a:t>upstream</a:t>
            </a:r>
            <a:endParaRPr lang="en-US" sz="1400" dirty="0"/>
          </a:p>
          <a:p>
            <a:r>
              <a:rPr lang="en-US" sz="1400" dirty="0"/>
              <a:t>When talking about a branch or a fork, the primary branch on the original repository is often referred to as the "upstream", since that is the main place that other changes will come in from. The branch/fork you are working on is then called the "downstream". Also called origin.</a:t>
            </a:r>
          </a:p>
        </p:txBody>
      </p:sp>
      <p:pic>
        <p:nvPicPr>
          <p:cNvPr id="14338" name="Picture 2" descr="Logitech Harmony 665 Remote Control 915-000293 B&amp;H Photo Video">
            <a:extLst>
              <a:ext uri="{FF2B5EF4-FFF2-40B4-BE49-F238E27FC236}">
                <a16:creationId xmlns:a16="http://schemas.microsoft.com/office/drawing/2014/main" id="{C5734E05-DE95-F54E-9B33-FC81F4A35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418" y="1379186"/>
            <a:ext cx="1221441" cy="12214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hings I do that make no sense… – demeter clarc">
            <a:extLst>
              <a:ext uri="{FF2B5EF4-FFF2-40B4-BE49-F238E27FC236}">
                <a16:creationId xmlns:a16="http://schemas.microsoft.com/office/drawing/2014/main" id="{19F04207-0398-4B4D-929D-6705C13D2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0116" y="1313203"/>
            <a:ext cx="1718983" cy="1287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D7886-0C51-9C46-BC0C-48C79B4B274B}"/>
              </a:ext>
            </a:extLst>
          </p:cNvPr>
          <p:cNvPicPr>
            <a:picLocks noChangeAspect="1"/>
          </p:cNvPicPr>
          <p:nvPr/>
        </p:nvPicPr>
        <p:blipFill>
          <a:blip r:embed="rId7"/>
          <a:stretch>
            <a:fillRect/>
          </a:stretch>
        </p:blipFill>
        <p:spPr>
          <a:xfrm>
            <a:off x="2699010" y="4538135"/>
            <a:ext cx="3745979" cy="2319865"/>
          </a:xfrm>
          <a:prstGeom prst="rect">
            <a:avLst/>
          </a:prstGeom>
        </p:spPr>
      </p:pic>
    </p:spTree>
    <p:extLst>
      <p:ext uri="{BB962C8B-B14F-4D97-AF65-F5344CB8AC3E}">
        <p14:creationId xmlns:p14="http://schemas.microsoft.com/office/powerpoint/2010/main" val="1826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20 Cute And Hilarious Animals With Their Tongues Sticking ...">
            <a:extLst>
              <a:ext uri="{FF2B5EF4-FFF2-40B4-BE49-F238E27FC236}">
                <a16:creationId xmlns:a16="http://schemas.microsoft.com/office/drawing/2014/main" id="{C89B4955-D8A1-0E42-8E03-E568FD8E1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552" y="1777042"/>
            <a:ext cx="6952172" cy="347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1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EDE501-3F93-6A4D-B524-3FDDC5E88DA0}"/>
              </a:ext>
            </a:extLst>
          </p:cNvPr>
          <p:cNvSpPr txBox="1"/>
          <p:nvPr/>
        </p:nvSpPr>
        <p:spPr>
          <a:xfrm>
            <a:off x="491705" y="307544"/>
            <a:ext cx="7453222" cy="489534"/>
          </a:xfrm>
          <a:prstGeom prst="rect">
            <a:avLst/>
          </a:prstGeom>
          <a:noFill/>
        </p:spPr>
        <p:txBody>
          <a:bodyPr wrap="square" lIns="0" tIns="90000" rIns="0" bIns="90000" rtlCol="0">
            <a:spAutoFit/>
          </a:bodyPr>
          <a:lstStyle/>
          <a:p>
            <a:r>
              <a:rPr lang="en-US" sz="2000" b="1" dirty="0"/>
              <a:t>Tips for using version control daily</a:t>
            </a:r>
          </a:p>
        </p:txBody>
      </p:sp>
      <p:sp>
        <p:nvSpPr>
          <p:cNvPr id="3" name="TextBox 2">
            <a:extLst>
              <a:ext uri="{FF2B5EF4-FFF2-40B4-BE49-F238E27FC236}">
                <a16:creationId xmlns:a16="http://schemas.microsoft.com/office/drawing/2014/main" id="{3886AE71-DC1B-3141-82BB-B09B039FC890}"/>
              </a:ext>
            </a:extLst>
          </p:cNvPr>
          <p:cNvSpPr txBox="1"/>
          <p:nvPr/>
        </p:nvSpPr>
        <p:spPr>
          <a:xfrm>
            <a:off x="491706" y="2418273"/>
            <a:ext cx="8177841" cy="788142"/>
          </a:xfrm>
          <a:prstGeom prst="rect">
            <a:avLst/>
          </a:prstGeom>
          <a:noFill/>
        </p:spPr>
        <p:txBody>
          <a:bodyPr wrap="square" lIns="0" tIns="90000" rIns="0" bIns="90000" rtlCol="0">
            <a:spAutoFit/>
          </a:bodyPr>
          <a:lstStyle/>
          <a:p>
            <a:pPr>
              <a:lnSpc>
                <a:spcPct val="150000"/>
              </a:lnSpc>
            </a:pPr>
            <a:r>
              <a:rPr lang="en-US" sz="1400" dirty="0"/>
              <a:t>Is this not the first git workshop you have attended that explains all these strange words like fork, upstream, remote, branch? </a:t>
            </a:r>
          </a:p>
        </p:txBody>
      </p:sp>
      <p:sp>
        <p:nvSpPr>
          <p:cNvPr id="4" name="TextBox 3">
            <a:extLst>
              <a:ext uri="{FF2B5EF4-FFF2-40B4-BE49-F238E27FC236}">
                <a16:creationId xmlns:a16="http://schemas.microsoft.com/office/drawing/2014/main" id="{7B611BF4-674D-0043-A6D4-31876B278D25}"/>
              </a:ext>
            </a:extLst>
          </p:cNvPr>
          <p:cNvSpPr txBox="1"/>
          <p:nvPr/>
        </p:nvSpPr>
        <p:spPr>
          <a:xfrm>
            <a:off x="1138687" y="3094637"/>
            <a:ext cx="8005313" cy="464977"/>
          </a:xfrm>
          <a:prstGeom prst="rect">
            <a:avLst/>
          </a:prstGeom>
          <a:noFill/>
        </p:spPr>
        <p:txBody>
          <a:bodyPr wrap="square" lIns="0" tIns="90000" rIns="0" bIns="90000" rtlCol="0">
            <a:spAutoFit/>
          </a:bodyPr>
          <a:lstStyle/>
          <a:p>
            <a:pPr>
              <a:lnSpc>
                <a:spcPct val="150000"/>
              </a:lnSpc>
            </a:pPr>
            <a:r>
              <a:rPr lang="en-US" sz="1400" dirty="0"/>
              <a:t>But you still can’t remember them, so you have to keep looking them up?</a:t>
            </a:r>
          </a:p>
        </p:txBody>
      </p:sp>
      <p:sp>
        <p:nvSpPr>
          <p:cNvPr id="5" name="TextBox 4">
            <a:extLst>
              <a:ext uri="{FF2B5EF4-FFF2-40B4-BE49-F238E27FC236}">
                <a16:creationId xmlns:a16="http://schemas.microsoft.com/office/drawing/2014/main" id="{6AF1A2E5-8106-AD43-B555-5F6647C9F26E}"/>
              </a:ext>
            </a:extLst>
          </p:cNvPr>
          <p:cNvSpPr txBox="1"/>
          <p:nvPr/>
        </p:nvSpPr>
        <p:spPr>
          <a:xfrm>
            <a:off x="491705" y="3473794"/>
            <a:ext cx="7919049" cy="1111308"/>
          </a:xfrm>
          <a:prstGeom prst="rect">
            <a:avLst/>
          </a:prstGeom>
          <a:noFill/>
        </p:spPr>
        <p:txBody>
          <a:bodyPr wrap="square" lIns="0" tIns="90000" rIns="0" bIns="90000" rtlCol="0">
            <a:spAutoFit/>
          </a:bodyPr>
          <a:lstStyle/>
          <a:p>
            <a:pPr>
              <a:lnSpc>
                <a:spcPct val="150000"/>
              </a:lnSpc>
            </a:pPr>
            <a:r>
              <a:rPr lang="en-US" sz="1400" dirty="0"/>
              <a:t>That’s totally normal! It just means that you haven’t made git a habit yet. When you use these commands on a daily basis, they will become like typing in your mom’s phone number or your password to get on the server. You will just know them.</a:t>
            </a:r>
          </a:p>
        </p:txBody>
      </p:sp>
      <p:sp>
        <p:nvSpPr>
          <p:cNvPr id="6" name="TextBox 5">
            <a:extLst>
              <a:ext uri="{FF2B5EF4-FFF2-40B4-BE49-F238E27FC236}">
                <a16:creationId xmlns:a16="http://schemas.microsoft.com/office/drawing/2014/main" id="{40DA2886-FEB7-0E41-862E-D3BC4122EAB9}"/>
              </a:ext>
            </a:extLst>
          </p:cNvPr>
          <p:cNvSpPr txBox="1"/>
          <p:nvPr/>
        </p:nvSpPr>
        <p:spPr>
          <a:xfrm>
            <a:off x="1138687" y="4585102"/>
            <a:ext cx="6806241" cy="1111308"/>
          </a:xfrm>
          <a:prstGeom prst="rect">
            <a:avLst/>
          </a:prstGeom>
          <a:noFill/>
        </p:spPr>
        <p:txBody>
          <a:bodyPr wrap="square" lIns="0" tIns="90000" rIns="0" bIns="90000" rtlCol="0">
            <a:spAutoFit/>
          </a:bodyPr>
          <a:lstStyle/>
          <a:p>
            <a:pPr>
              <a:lnSpc>
                <a:spcPct val="150000"/>
              </a:lnSpc>
            </a:pPr>
            <a:r>
              <a:rPr lang="en-US" sz="1400" dirty="0"/>
              <a:t>But it can be overwhelming to get started. Maybe you don’t write code every day for your work, or maybe you are used to just putting everything on GitHub at the end of a project when it comes time to publish. </a:t>
            </a:r>
          </a:p>
        </p:txBody>
      </p:sp>
      <p:sp>
        <p:nvSpPr>
          <p:cNvPr id="7" name="TextBox 6">
            <a:extLst>
              <a:ext uri="{FF2B5EF4-FFF2-40B4-BE49-F238E27FC236}">
                <a16:creationId xmlns:a16="http://schemas.microsoft.com/office/drawing/2014/main" id="{0F05D5E9-6734-FB4E-B64C-3396EC2EA45C}"/>
              </a:ext>
            </a:extLst>
          </p:cNvPr>
          <p:cNvSpPr txBox="1"/>
          <p:nvPr/>
        </p:nvSpPr>
        <p:spPr>
          <a:xfrm>
            <a:off x="491705" y="5643129"/>
            <a:ext cx="7694762" cy="464977"/>
          </a:xfrm>
          <a:prstGeom prst="rect">
            <a:avLst/>
          </a:prstGeom>
          <a:noFill/>
        </p:spPr>
        <p:txBody>
          <a:bodyPr wrap="square" lIns="0" tIns="90000" rIns="0" bIns="90000" rtlCol="0">
            <a:spAutoFit/>
          </a:bodyPr>
          <a:lstStyle/>
          <a:p>
            <a:pPr>
              <a:lnSpc>
                <a:spcPct val="150000"/>
              </a:lnSpc>
            </a:pPr>
            <a:r>
              <a:rPr lang="en-US" sz="1400" dirty="0"/>
              <a:t>Do you keep a daily to-do list? Or some other text file that you edit on a daily basis?</a:t>
            </a:r>
          </a:p>
        </p:txBody>
      </p:sp>
      <p:sp>
        <p:nvSpPr>
          <p:cNvPr id="8" name="TextBox 7">
            <a:extLst>
              <a:ext uri="{FF2B5EF4-FFF2-40B4-BE49-F238E27FC236}">
                <a16:creationId xmlns:a16="http://schemas.microsoft.com/office/drawing/2014/main" id="{23EEDAB1-5B8F-2D49-B5ED-CD09E959F841}"/>
              </a:ext>
            </a:extLst>
          </p:cNvPr>
          <p:cNvSpPr txBox="1"/>
          <p:nvPr/>
        </p:nvSpPr>
        <p:spPr>
          <a:xfrm>
            <a:off x="491705" y="6180547"/>
            <a:ext cx="7453223" cy="397201"/>
          </a:xfrm>
          <a:prstGeom prst="rect">
            <a:avLst/>
          </a:prstGeom>
          <a:noFill/>
        </p:spPr>
        <p:txBody>
          <a:bodyPr wrap="square" lIns="0" tIns="90000" rIns="0" bIns="90000" rtlCol="0">
            <a:spAutoFit/>
          </a:bodyPr>
          <a:lstStyle/>
          <a:p>
            <a:r>
              <a:rPr lang="en-US" sz="1400" dirty="0"/>
              <a:t>Try managing it with git!</a:t>
            </a:r>
          </a:p>
        </p:txBody>
      </p:sp>
      <p:pic>
        <p:nvPicPr>
          <p:cNvPr id="10" name="Picture 9">
            <a:extLst>
              <a:ext uri="{FF2B5EF4-FFF2-40B4-BE49-F238E27FC236}">
                <a16:creationId xmlns:a16="http://schemas.microsoft.com/office/drawing/2014/main" id="{C4C64F33-8C83-FE44-AFB3-DD1215EA8122}"/>
              </a:ext>
            </a:extLst>
          </p:cNvPr>
          <p:cNvPicPr>
            <a:picLocks noChangeAspect="1"/>
          </p:cNvPicPr>
          <p:nvPr/>
        </p:nvPicPr>
        <p:blipFill>
          <a:blip r:embed="rId3"/>
          <a:stretch>
            <a:fillRect/>
          </a:stretch>
        </p:blipFill>
        <p:spPr>
          <a:xfrm>
            <a:off x="491705" y="1208774"/>
            <a:ext cx="3998632" cy="1010180"/>
          </a:xfrm>
          <a:prstGeom prst="rect">
            <a:avLst/>
          </a:prstGeom>
        </p:spPr>
      </p:pic>
      <p:pic>
        <p:nvPicPr>
          <p:cNvPr id="7170" name="Picture 2" descr="Github removes Streaks for good : programming">
            <a:extLst>
              <a:ext uri="{FF2B5EF4-FFF2-40B4-BE49-F238E27FC236}">
                <a16:creationId xmlns:a16="http://schemas.microsoft.com/office/drawing/2014/main" id="{55AC22F6-DC23-D24E-8483-AE072D8E4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626" y="1282454"/>
            <a:ext cx="3876983" cy="10479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6C4A0F-9B54-EF4B-90F1-9288DBBBB9BD}"/>
              </a:ext>
            </a:extLst>
          </p:cNvPr>
          <p:cNvSpPr txBox="1"/>
          <p:nvPr/>
        </p:nvSpPr>
        <p:spPr>
          <a:xfrm>
            <a:off x="2275361" y="894345"/>
            <a:ext cx="431320" cy="612645"/>
          </a:xfrm>
          <a:prstGeom prst="rect">
            <a:avLst/>
          </a:prstGeom>
          <a:noFill/>
        </p:spPr>
        <p:txBody>
          <a:bodyPr wrap="square" lIns="0" tIns="90000" rIns="0" bIns="90000" rtlCol="0">
            <a:spAutoFit/>
          </a:bodyPr>
          <a:lstStyle/>
          <a:p>
            <a:r>
              <a:rPr lang="en-US" sz="2800" dirty="0"/>
              <a:t>🥺</a:t>
            </a:r>
            <a:endParaRPr lang="en-US" sz="2800" dirty="0">
              <a:latin typeface="+mj-lt"/>
            </a:endParaRPr>
          </a:p>
        </p:txBody>
      </p:sp>
      <p:sp>
        <p:nvSpPr>
          <p:cNvPr id="13" name="TextBox 12">
            <a:extLst>
              <a:ext uri="{FF2B5EF4-FFF2-40B4-BE49-F238E27FC236}">
                <a16:creationId xmlns:a16="http://schemas.microsoft.com/office/drawing/2014/main" id="{AD455A92-43BB-4144-9C17-646C931D5089}"/>
              </a:ext>
            </a:extLst>
          </p:cNvPr>
          <p:cNvSpPr txBox="1"/>
          <p:nvPr/>
        </p:nvSpPr>
        <p:spPr>
          <a:xfrm>
            <a:off x="6177444" y="840728"/>
            <a:ext cx="431320" cy="612645"/>
          </a:xfrm>
          <a:prstGeom prst="rect">
            <a:avLst/>
          </a:prstGeom>
          <a:noFill/>
        </p:spPr>
        <p:txBody>
          <a:bodyPr wrap="square" lIns="0" tIns="90000" rIns="0" bIns="90000" rtlCol="0">
            <a:spAutoFit/>
          </a:bodyPr>
          <a:lstStyle/>
          <a:p>
            <a:r>
              <a:rPr lang="en-US" sz="2800" dirty="0"/>
              <a:t>🤩</a:t>
            </a:r>
          </a:p>
        </p:txBody>
      </p:sp>
    </p:spTree>
    <p:extLst>
      <p:ext uri="{BB962C8B-B14F-4D97-AF65-F5344CB8AC3E}">
        <p14:creationId xmlns:p14="http://schemas.microsoft.com/office/powerpoint/2010/main" val="331696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1187-5173-1A40-AB77-12EC386139AD}"/>
              </a:ext>
            </a:extLst>
          </p:cNvPr>
          <p:cNvSpPr txBox="1">
            <a:spLocks/>
          </p:cNvSpPr>
          <p:nvPr/>
        </p:nvSpPr>
        <p:spPr>
          <a:xfrm>
            <a:off x="628650" y="653298"/>
            <a:ext cx="7886700" cy="99417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Road Map</a:t>
            </a:r>
          </a:p>
        </p:txBody>
      </p:sp>
      <p:pic>
        <p:nvPicPr>
          <p:cNvPr id="4" name="Picture 3">
            <a:extLst>
              <a:ext uri="{FF2B5EF4-FFF2-40B4-BE49-F238E27FC236}">
                <a16:creationId xmlns:a16="http://schemas.microsoft.com/office/drawing/2014/main" id="{25580E01-35E2-E446-93D0-93168F0AE6FB}"/>
              </a:ext>
            </a:extLst>
          </p:cNvPr>
          <p:cNvPicPr>
            <a:picLocks noChangeAspect="1"/>
          </p:cNvPicPr>
          <p:nvPr/>
        </p:nvPicPr>
        <p:blipFill>
          <a:blip r:embed="rId2"/>
          <a:stretch>
            <a:fillRect/>
          </a:stretch>
        </p:blipFill>
        <p:spPr>
          <a:xfrm>
            <a:off x="143698" y="1539776"/>
            <a:ext cx="3979005" cy="4826517"/>
          </a:xfrm>
          <a:prstGeom prst="rect">
            <a:avLst/>
          </a:prstGeom>
        </p:spPr>
      </p:pic>
      <p:sp>
        <p:nvSpPr>
          <p:cNvPr id="7" name="TextBox 6">
            <a:extLst>
              <a:ext uri="{FF2B5EF4-FFF2-40B4-BE49-F238E27FC236}">
                <a16:creationId xmlns:a16="http://schemas.microsoft.com/office/drawing/2014/main" id="{D70F3316-06A1-014C-A703-B4DA22B3D983}"/>
              </a:ext>
            </a:extLst>
          </p:cNvPr>
          <p:cNvSpPr txBox="1"/>
          <p:nvPr/>
        </p:nvSpPr>
        <p:spPr>
          <a:xfrm>
            <a:off x="3381555" y="1437736"/>
            <a:ext cx="5546782" cy="4937419"/>
          </a:xfrm>
          <a:prstGeom prst="rect">
            <a:avLst/>
          </a:prstGeom>
          <a:noFill/>
        </p:spPr>
        <p:txBody>
          <a:bodyPr wrap="square" lIns="0" tIns="90000" rIns="0" bIns="90000" rtlCol="0">
            <a:spAutoFit/>
          </a:bodyPr>
          <a:lstStyle/>
          <a:p>
            <a:pPr indent="-180000">
              <a:lnSpc>
                <a:spcPct val="150000"/>
              </a:lnSpc>
              <a:buFont typeface="Lucida Grande"/>
              <a:buChar char="–"/>
            </a:pPr>
            <a:r>
              <a:rPr lang="en-US" sz="1600" dirty="0"/>
              <a:t>Brief introduction</a:t>
            </a:r>
          </a:p>
          <a:p>
            <a:pPr indent="-180000">
              <a:lnSpc>
                <a:spcPct val="150000"/>
              </a:lnSpc>
              <a:buFont typeface="Lucida Grande"/>
              <a:buChar char="–"/>
            </a:pPr>
            <a:r>
              <a:rPr lang="en-US" sz="1600" dirty="0"/>
              <a:t>Glossary (GitHub 101)</a:t>
            </a:r>
          </a:p>
          <a:p>
            <a:pPr indent="-180000">
              <a:lnSpc>
                <a:spcPct val="150000"/>
              </a:lnSpc>
              <a:buFont typeface="Lucida Grande"/>
              <a:buChar char="–"/>
            </a:pPr>
            <a:r>
              <a:rPr lang="en-US" sz="1600" dirty="0"/>
              <a:t>A few habit building tips. How to integrate version control into your daily workflow.</a:t>
            </a:r>
          </a:p>
          <a:p>
            <a:pPr indent="-180000">
              <a:lnSpc>
                <a:spcPct val="150000"/>
              </a:lnSpc>
              <a:buFont typeface="Lucida Grande"/>
              <a:buChar char="–"/>
            </a:pPr>
            <a:r>
              <a:rPr lang="en-US" sz="1600" dirty="0"/>
              <a:t>Intermission. Optional yoga. </a:t>
            </a:r>
          </a:p>
          <a:p>
            <a:pPr indent="-180000">
              <a:lnSpc>
                <a:spcPct val="150000"/>
              </a:lnSpc>
              <a:buFont typeface="Lucida Grande"/>
              <a:buChar char="–"/>
            </a:pPr>
            <a:r>
              <a:rPr lang="en-US" sz="1600" dirty="0"/>
              <a:t>Examples of GitHub repository “recipes”.                       	         	Simple, intermediate, &amp; complex</a:t>
            </a:r>
          </a:p>
          <a:p>
            <a:pPr indent="-180000">
              <a:lnSpc>
                <a:spcPct val="150000"/>
              </a:lnSpc>
              <a:buFont typeface="Lucida Grande"/>
              <a:buChar char="–"/>
            </a:pPr>
            <a:r>
              <a:rPr lang="en-US" sz="1600" dirty="0"/>
              <a:t>Version control of large files with git-annex</a:t>
            </a:r>
          </a:p>
          <a:p>
            <a:pPr indent="-180000">
              <a:lnSpc>
                <a:spcPct val="150000"/>
              </a:lnSpc>
              <a:buFont typeface="Lucida Grande"/>
              <a:buChar char="–"/>
            </a:pPr>
            <a:endParaRPr lang="en-US" sz="1600" dirty="0"/>
          </a:p>
          <a:p>
            <a:pPr indent="-180000">
              <a:lnSpc>
                <a:spcPct val="150000"/>
              </a:lnSpc>
              <a:buFont typeface="Lucida Grande"/>
              <a:buChar char="–"/>
            </a:pPr>
            <a:endParaRPr lang="en-US" sz="1600" dirty="0"/>
          </a:p>
          <a:p>
            <a:pPr indent="-180000">
              <a:lnSpc>
                <a:spcPct val="150000"/>
              </a:lnSpc>
              <a:buFont typeface="Lucida Grande"/>
              <a:buChar char="–"/>
            </a:pPr>
            <a:endParaRPr lang="en-US" sz="1600" dirty="0"/>
          </a:p>
          <a:p>
            <a:pPr indent="-180000">
              <a:lnSpc>
                <a:spcPct val="150000"/>
              </a:lnSpc>
              <a:buFont typeface="Lucida Grande"/>
              <a:buChar char="–"/>
            </a:pPr>
            <a:endParaRPr lang="en-US" sz="1600" dirty="0"/>
          </a:p>
          <a:p>
            <a:pPr indent="-180000">
              <a:lnSpc>
                <a:spcPct val="150000"/>
              </a:lnSpc>
              <a:buFont typeface="Lucida Grande"/>
              <a:buChar char="–"/>
            </a:pPr>
            <a:endParaRPr lang="en-US" sz="1600" dirty="0" err="1"/>
          </a:p>
        </p:txBody>
      </p:sp>
    </p:spTree>
    <p:extLst>
      <p:ext uri="{BB962C8B-B14F-4D97-AF65-F5344CB8AC3E}">
        <p14:creationId xmlns:p14="http://schemas.microsoft.com/office/powerpoint/2010/main" val="395232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D9DE60-0749-C644-BCB4-4C65630621CA}"/>
              </a:ext>
            </a:extLst>
          </p:cNvPr>
          <p:cNvSpPr txBox="1"/>
          <p:nvPr/>
        </p:nvSpPr>
        <p:spPr>
          <a:xfrm>
            <a:off x="1190445" y="2311879"/>
            <a:ext cx="6763110" cy="551090"/>
          </a:xfrm>
          <a:prstGeom prst="rect">
            <a:avLst/>
          </a:prstGeom>
          <a:noFill/>
        </p:spPr>
        <p:txBody>
          <a:bodyPr wrap="square" lIns="0" tIns="90000" rIns="0" bIns="90000" rtlCol="0">
            <a:spAutoFit/>
          </a:bodyPr>
          <a:lstStyle/>
          <a:p>
            <a:pPr algn="ctr"/>
            <a:r>
              <a:rPr lang="en-US" sz="2400" b="1" dirty="0">
                <a:latin typeface="Arial" panose="020B0604020202020204" pitchFamily="34" charset="0"/>
                <a:cs typeface="Arial" panose="020B0604020202020204" pitchFamily="34" charset="0"/>
              </a:rPr>
              <a:t>INTERMISSION!</a:t>
            </a:r>
          </a:p>
        </p:txBody>
      </p:sp>
      <p:sp>
        <p:nvSpPr>
          <p:cNvPr id="3" name="TextBox 2">
            <a:extLst>
              <a:ext uri="{FF2B5EF4-FFF2-40B4-BE49-F238E27FC236}">
                <a16:creationId xmlns:a16="http://schemas.microsoft.com/office/drawing/2014/main" id="{6126E1BB-FBC7-BF4F-83A0-3AE38EBC3233}"/>
              </a:ext>
            </a:extLst>
          </p:cNvPr>
          <p:cNvSpPr txBox="1"/>
          <p:nvPr/>
        </p:nvSpPr>
        <p:spPr>
          <a:xfrm>
            <a:off x="948905" y="3196087"/>
            <a:ext cx="7453223" cy="1244100"/>
          </a:xfrm>
          <a:prstGeom prst="rect">
            <a:avLst/>
          </a:prstGeom>
          <a:noFill/>
        </p:spPr>
        <p:txBody>
          <a:bodyPr wrap="square" lIns="0" tIns="90000" rIns="0" bIns="90000" rtlCol="0">
            <a:spAutoFit/>
          </a:bodyPr>
          <a:lstStyle/>
          <a:p>
            <a:pPr algn="ctr">
              <a:lnSpc>
                <a:spcPct val="150000"/>
              </a:lnSpc>
            </a:pPr>
            <a:r>
              <a:rPr lang="en-US" sz="1600" dirty="0"/>
              <a:t>Join me for Nadi Shodhana (alternate nostril breathing) </a:t>
            </a:r>
          </a:p>
          <a:p>
            <a:pPr algn="ctr">
              <a:lnSpc>
                <a:spcPct val="150000"/>
              </a:lnSpc>
            </a:pPr>
            <a:r>
              <a:rPr lang="en-US" sz="1600" dirty="0"/>
              <a:t>or </a:t>
            </a:r>
          </a:p>
          <a:p>
            <a:pPr algn="ctr">
              <a:lnSpc>
                <a:spcPct val="150000"/>
              </a:lnSpc>
            </a:pPr>
            <a:r>
              <a:rPr lang="en-US" sz="1600" dirty="0"/>
              <a:t>take a 7-minute break away from your screen </a:t>
            </a:r>
          </a:p>
        </p:txBody>
      </p:sp>
    </p:spTree>
    <p:extLst>
      <p:ext uri="{BB962C8B-B14F-4D97-AF65-F5344CB8AC3E}">
        <p14:creationId xmlns:p14="http://schemas.microsoft.com/office/powerpoint/2010/main" val="209946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FD73D-EE15-404B-9027-A02CFC29AC2E}"/>
              </a:ext>
            </a:extLst>
          </p:cNvPr>
          <p:cNvPicPr>
            <a:picLocks noChangeAspect="1"/>
          </p:cNvPicPr>
          <p:nvPr/>
        </p:nvPicPr>
        <p:blipFill rotWithShape="1">
          <a:blip r:embed="rId2"/>
          <a:srcRect b="53853"/>
          <a:stretch/>
        </p:blipFill>
        <p:spPr>
          <a:xfrm>
            <a:off x="848626" y="1620668"/>
            <a:ext cx="8251284" cy="3944754"/>
          </a:xfrm>
          <a:prstGeom prst="rect">
            <a:avLst/>
          </a:prstGeom>
        </p:spPr>
      </p:pic>
      <p:sp>
        <p:nvSpPr>
          <p:cNvPr id="4" name="TextBox 3">
            <a:extLst>
              <a:ext uri="{FF2B5EF4-FFF2-40B4-BE49-F238E27FC236}">
                <a16:creationId xmlns:a16="http://schemas.microsoft.com/office/drawing/2014/main" id="{D1573FB0-3C21-F143-A0B1-1904DE8CC405}"/>
              </a:ext>
            </a:extLst>
          </p:cNvPr>
          <p:cNvSpPr txBox="1"/>
          <p:nvPr/>
        </p:nvSpPr>
        <p:spPr>
          <a:xfrm>
            <a:off x="551326" y="314291"/>
            <a:ext cx="6087606"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Setup</a:t>
            </a:r>
          </a:p>
        </p:txBody>
      </p:sp>
    </p:spTree>
    <p:extLst>
      <p:ext uri="{BB962C8B-B14F-4D97-AF65-F5344CB8AC3E}">
        <p14:creationId xmlns:p14="http://schemas.microsoft.com/office/powerpoint/2010/main" val="1563575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90DEC-08D9-3546-BC81-6D4AB62FB006}"/>
              </a:ext>
            </a:extLst>
          </p:cNvPr>
          <p:cNvPicPr>
            <a:picLocks noChangeAspect="1"/>
          </p:cNvPicPr>
          <p:nvPr/>
        </p:nvPicPr>
        <p:blipFill>
          <a:blip r:embed="rId2"/>
          <a:stretch>
            <a:fillRect/>
          </a:stretch>
        </p:blipFill>
        <p:spPr>
          <a:xfrm>
            <a:off x="404466" y="1434421"/>
            <a:ext cx="8335068" cy="3989157"/>
          </a:xfrm>
          <a:prstGeom prst="rect">
            <a:avLst/>
          </a:prstGeom>
        </p:spPr>
      </p:pic>
      <p:sp>
        <p:nvSpPr>
          <p:cNvPr id="4" name="TextBox 3">
            <a:extLst>
              <a:ext uri="{FF2B5EF4-FFF2-40B4-BE49-F238E27FC236}">
                <a16:creationId xmlns:a16="http://schemas.microsoft.com/office/drawing/2014/main" id="{F04E17F7-DBA1-0647-A8DD-24B07AE1BE6E}"/>
              </a:ext>
            </a:extLst>
          </p:cNvPr>
          <p:cNvSpPr txBox="1"/>
          <p:nvPr/>
        </p:nvSpPr>
        <p:spPr>
          <a:xfrm>
            <a:off x="551326" y="314291"/>
            <a:ext cx="6087606"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Setup</a:t>
            </a:r>
          </a:p>
        </p:txBody>
      </p:sp>
    </p:spTree>
    <p:extLst>
      <p:ext uri="{BB962C8B-B14F-4D97-AF65-F5344CB8AC3E}">
        <p14:creationId xmlns:p14="http://schemas.microsoft.com/office/powerpoint/2010/main" val="274657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A1C34-4918-2C4A-B9D7-26334341E9C5}"/>
              </a:ext>
            </a:extLst>
          </p:cNvPr>
          <p:cNvPicPr>
            <a:picLocks noChangeAspect="1"/>
          </p:cNvPicPr>
          <p:nvPr/>
        </p:nvPicPr>
        <p:blipFill>
          <a:blip r:embed="rId2"/>
          <a:stretch>
            <a:fillRect/>
          </a:stretch>
        </p:blipFill>
        <p:spPr>
          <a:xfrm>
            <a:off x="551326" y="1320801"/>
            <a:ext cx="8324704" cy="3285652"/>
          </a:xfrm>
          <a:prstGeom prst="rect">
            <a:avLst/>
          </a:prstGeom>
        </p:spPr>
      </p:pic>
      <p:sp>
        <p:nvSpPr>
          <p:cNvPr id="6" name="TextBox 5">
            <a:extLst>
              <a:ext uri="{FF2B5EF4-FFF2-40B4-BE49-F238E27FC236}">
                <a16:creationId xmlns:a16="http://schemas.microsoft.com/office/drawing/2014/main" id="{AC08B797-76A7-514C-B3A1-FBD621CF5EDF}"/>
              </a:ext>
            </a:extLst>
          </p:cNvPr>
          <p:cNvSpPr txBox="1"/>
          <p:nvPr/>
        </p:nvSpPr>
        <p:spPr>
          <a:xfrm>
            <a:off x="1053061" y="4890646"/>
            <a:ext cx="6849373" cy="427979"/>
          </a:xfrm>
          <a:prstGeom prst="rect">
            <a:avLst/>
          </a:prstGeom>
          <a:noFill/>
        </p:spPr>
        <p:txBody>
          <a:bodyPr wrap="square" lIns="0" tIns="90000" rIns="0" bIns="90000" rtlCol="0">
            <a:spAutoFit/>
          </a:bodyPr>
          <a:lstStyle/>
          <a:p>
            <a:r>
              <a:rPr lang="en-US" sz="1600" b="1" dirty="0"/>
              <a:t>Using your GitHub account on the DCCN server, you should use SSH</a:t>
            </a:r>
          </a:p>
        </p:txBody>
      </p:sp>
      <p:sp>
        <p:nvSpPr>
          <p:cNvPr id="7" name="TextBox 6">
            <a:extLst>
              <a:ext uri="{FF2B5EF4-FFF2-40B4-BE49-F238E27FC236}">
                <a16:creationId xmlns:a16="http://schemas.microsoft.com/office/drawing/2014/main" id="{7FC3A13F-839F-CE41-BAC3-229C6AA0E5B7}"/>
              </a:ext>
            </a:extLst>
          </p:cNvPr>
          <p:cNvSpPr txBox="1"/>
          <p:nvPr/>
        </p:nvSpPr>
        <p:spPr>
          <a:xfrm>
            <a:off x="551326" y="314291"/>
            <a:ext cx="6087606"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Setup</a:t>
            </a:r>
          </a:p>
        </p:txBody>
      </p:sp>
    </p:spTree>
    <p:extLst>
      <p:ext uri="{BB962C8B-B14F-4D97-AF65-F5344CB8AC3E}">
        <p14:creationId xmlns:p14="http://schemas.microsoft.com/office/powerpoint/2010/main" val="341857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0D3A9-3206-AD44-90E0-A59E37823C78}"/>
              </a:ext>
            </a:extLst>
          </p:cNvPr>
          <p:cNvPicPr>
            <a:picLocks noChangeAspect="1"/>
          </p:cNvPicPr>
          <p:nvPr/>
        </p:nvPicPr>
        <p:blipFill rotWithShape="1">
          <a:blip r:embed="rId3"/>
          <a:srcRect t="20587" r="5453" b="32513"/>
          <a:stretch/>
        </p:blipFill>
        <p:spPr>
          <a:xfrm>
            <a:off x="461340" y="1447800"/>
            <a:ext cx="8221319" cy="3962400"/>
          </a:xfrm>
          <a:prstGeom prst="rect">
            <a:avLst/>
          </a:prstGeom>
        </p:spPr>
      </p:pic>
      <p:sp>
        <p:nvSpPr>
          <p:cNvPr id="3" name="TextBox 2">
            <a:extLst>
              <a:ext uri="{FF2B5EF4-FFF2-40B4-BE49-F238E27FC236}">
                <a16:creationId xmlns:a16="http://schemas.microsoft.com/office/drawing/2014/main" id="{0D1977DC-B443-B74B-BED1-3F35808A9FD4}"/>
              </a:ext>
            </a:extLst>
          </p:cNvPr>
          <p:cNvSpPr txBox="1"/>
          <p:nvPr/>
        </p:nvSpPr>
        <p:spPr>
          <a:xfrm>
            <a:off x="551326" y="314291"/>
            <a:ext cx="6087606"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Setup</a:t>
            </a:r>
          </a:p>
        </p:txBody>
      </p:sp>
      <p:sp>
        <p:nvSpPr>
          <p:cNvPr id="4" name="TextBox 3">
            <a:extLst>
              <a:ext uri="{FF2B5EF4-FFF2-40B4-BE49-F238E27FC236}">
                <a16:creationId xmlns:a16="http://schemas.microsoft.com/office/drawing/2014/main" id="{29EA450D-6022-2E41-BFE9-C71FC5C6613D}"/>
              </a:ext>
            </a:extLst>
          </p:cNvPr>
          <p:cNvSpPr txBox="1"/>
          <p:nvPr/>
        </p:nvSpPr>
        <p:spPr>
          <a:xfrm>
            <a:off x="782425" y="5580668"/>
            <a:ext cx="7663991" cy="920422"/>
          </a:xfrm>
          <a:prstGeom prst="rect">
            <a:avLst/>
          </a:prstGeom>
          <a:noFill/>
        </p:spPr>
        <p:txBody>
          <a:bodyPr wrap="square" lIns="0" tIns="90000" rIns="0" bIns="90000" rtlCol="0">
            <a:spAutoFit/>
          </a:bodyPr>
          <a:lstStyle/>
          <a:p>
            <a:r>
              <a:rPr lang="en-US" sz="1600" dirty="0">
                <a:solidFill>
                  <a:srgbClr val="0432FF"/>
                </a:solidFill>
                <a:hlinkClick r:id="rId4">
                  <a:extLst>
                    <a:ext uri="{A12FA001-AC4F-418D-AE19-62706E023703}">
                      <ahyp:hlinkClr xmlns:ahyp="http://schemas.microsoft.com/office/drawing/2018/hyperlinkcolor" val="tx"/>
                    </a:ext>
                  </a:extLst>
                </a:hlinkClick>
              </a:rPr>
              <a:t>https://docs.github.com/en/github/authenticating-to-github/generating-a-new-ssh-key-and-adding-it-to-the-ssh-agent</a:t>
            </a:r>
            <a:endParaRPr lang="en-US" sz="1600" dirty="0">
              <a:solidFill>
                <a:srgbClr val="0432FF"/>
              </a:solidFill>
            </a:endParaRPr>
          </a:p>
          <a:p>
            <a:endParaRPr lang="en-US" sz="1600" dirty="0" err="1">
              <a:solidFill>
                <a:srgbClr val="0432FF"/>
              </a:solidFill>
            </a:endParaRPr>
          </a:p>
        </p:txBody>
      </p:sp>
    </p:spTree>
    <p:extLst>
      <p:ext uri="{BB962C8B-B14F-4D97-AF65-F5344CB8AC3E}">
        <p14:creationId xmlns:p14="http://schemas.microsoft.com/office/powerpoint/2010/main" val="264473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1E035-A641-D845-9D4C-F878DE301707}"/>
              </a:ext>
            </a:extLst>
          </p:cNvPr>
          <p:cNvSpPr txBox="1"/>
          <p:nvPr/>
        </p:nvSpPr>
        <p:spPr>
          <a:xfrm>
            <a:off x="675503" y="477794"/>
            <a:ext cx="6087606"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Creating a new repository</a:t>
            </a:r>
          </a:p>
        </p:txBody>
      </p:sp>
      <p:pic>
        <p:nvPicPr>
          <p:cNvPr id="3" name="Picture 2">
            <a:extLst>
              <a:ext uri="{FF2B5EF4-FFF2-40B4-BE49-F238E27FC236}">
                <a16:creationId xmlns:a16="http://schemas.microsoft.com/office/drawing/2014/main" id="{C38DBE43-539B-4847-90BD-AA14D0D1C141}"/>
              </a:ext>
            </a:extLst>
          </p:cNvPr>
          <p:cNvPicPr>
            <a:picLocks noChangeAspect="1"/>
          </p:cNvPicPr>
          <p:nvPr/>
        </p:nvPicPr>
        <p:blipFill>
          <a:blip r:embed="rId2"/>
          <a:stretch>
            <a:fillRect/>
          </a:stretch>
        </p:blipFill>
        <p:spPr>
          <a:xfrm>
            <a:off x="1745544" y="1291700"/>
            <a:ext cx="6217356" cy="5250212"/>
          </a:xfrm>
          <a:prstGeom prst="rect">
            <a:avLst/>
          </a:prstGeom>
        </p:spPr>
      </p:pic>
    </p:spTree>
    <p:extLst>
      <p:ext uri="{BB962C8B-B14F-4D97-AF65-F5344CB8AC3E}">
        <p14:creationId xmlns:p14="http://schemas.microsoft.com/office/powerpoint/2010/main" val="4087609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1E035-A641-D845-9D4C-F878DE301707}"/>
              </a:ext>
            </a:extLst>
          </p:cNvPr>
          <p:cNvSpPr txBox="1"/>
          <p:nvPr/>
        </p:nvSpPr>
        <p:spPr>
          <a:xfrm>
            <a:off x="675503" y="477794"/>
            <a:ext cx="6829478" cy="1166643"/>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Creating a repository from someone else’s code</a:t>
            </a:r>
          </a:p>
        </p:txBody>
      </p:sp>
      <p:pic>
        <p:nvPicPr>
          <p:cNvPr id="3" name="Picture 2">
            <a:extLst>
              <a:ext uri="{FF2B5EF4-FFF2-40B4-BE49-F238E27FC236}">
                <a16:creationId xmlns:a16="http://schemas.microsoft.com/office/drawing/2014/main" id="{38D03E3C-BC8D-E945-8B6F-42F3664778DF}"/>
              </a:ext>
            </a:extLst>
          </p:cNvPr>
          <p:cNvPicPr>
            <a:picLocks noChangeAspect="1"/>
          </p:cNvPicPr>
          <p:nvPr/>
        </p:nvPicPr>
        <p:blipFill>
          <a:blip r:embed="rId3"/>
          <a:stretch>
            <a:fillRect/>
          </a:stretch>
        </p:blipFill>
        <p:spPr>
          <a:xfrm>
            <a:off x="833547" y="1756393"/>
            <a:ext cx="7088000" cy="4623813"/>
          </a:xfrm>
          <a:prstGeom prst="rect">
            <a:avLst/>
          </a:prstGeom>
        </p:spPr>
      </p:pic>
    </p:spTree>
    <p:extLst>
      <p:ext uri="{BB962C8B-B14F-4D97-AF65-F5344CB8AC3E}">
        <p14:creationId xmlns:p14="http://schemas.microsoft.com/office/powerpoint/2010/main" val="158689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A6F0C-925E-654D-9E87-A7BF0FBAB0E6}"/>
              </a:ext>
            </a:extLst>
          </p:cNvPr>
          <p:cNvPicPr>
            <a:picLocks noChangeAspect="1"/>
          </p:cNvPicPr>
          <p:nvPr/>
        </p:nvPicPr>
        <p:blipFill>
          <a:blip r:embed="rId3"/>
          <a:stretch>
            <a:fillRect/>
          </a:stretch>
        </p:blipFill>
        <p:spPr>
          <a:xfrm>
            <a:off x="536369" y="443799"/>
            <a:ext cx="7770588" cy="5970402"/>
          </a:xfrm>
          <a:prstGeom prst="rect">
            <a:avLst/>
          </a:prstGeom>
        </p:spPr>
      </p:pic>
    </p:spTree>
    <p:extLst>
      <p:ext uri="{BB962C8B-B14F-4D97-AF65-F5344CB8AC3E}">
        <p14:creationId xmlns:p14="http://schemas.microsoft.com/office/powerpoint/2010/main" val="1213559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1E035-A641-D845-9D4C-F878DE301707}"/>
              </a:ext>
            </a:extLst>
          </p:cNvPr>
          <p:cNvSpPr txBox="1"/>
          <p:nvPr/>
        </p:nvSpPr>
        <p:spPr>
          <a:xfrm>
            <a:off x="675503" y="477794"/>
            <a:ext cx="4777946" cy="674200"/>
          </a:xfrm>
          <a:prstGeom prst="rect">
            <a:avLst/>
          </a:prstGeom>
          <a:noFill/>
        </p:spPr>
        <p:txBody>
          <a:bodyPr wrap="square" lIns="0" tIns="90000" rIns="0" bIns="90000" rtlCol="0">
            <a:spAutoFit/>
          </a:bodyPr>
          <a:lstStyle/>
          <a:p>
            <a:r>
              <a:rPr lang="en-US" sz="3200" b="1" dirty="0"/>
              <a:t>Tracking changes</a:t>
            </a:r>
          </a:p>
        </p:txBody>
      </p:sp>
      <p:sp>
        <p:nvSpPr>
          <p:cNvPr id="7" name="TextBox 6">
            <a:extLst>
              <a:ext uri="{FF2B5EF4-FFF2-40B4-BE49-F238E27FC236}">
                <a16:creationId xmlns:a16="http://schemas.microsoft.com/office/drawing/2014/main" id="{2ED6F950-662E-6946-A6C7-0AA519E0E242}"/>
              </a:ext>
            </a:extLst>
          </p:cNvPr>
          <p:cNvSpPr txBox="1"/>
          <p:nvPr/>
        </p:nvSpPr>
        <p:spPr>
          <a:xfrm>
            <a:off x="675503" y="1399128"/>
            <a:ext cx="7880668" cy="4059743"/>
          </a:xfrm>
          <a:prstGeom prst="rect">
            <a:avLst/>
          </a:prstGeom>
          <a:noFill/>
        </p:spPr>
        <p:txBody>
          <a:bodyPr wrap="square" lIns="0" tIns="90000" rIns="0" bIns="90000" rtlCol="0">
            <a:spAutoFit/>
          </a:bodyPr>
          <a:lstStyle/>
          <a:p>
            <a:r>
              <a:rPr lang="en-US" dirty="0">
                <a:solidFill>
                  <a:srgbClr val="0070C0"/>
                </a:solidFill>
                <a:highlight>
                  <a:srgbClr val="C0C0C0"/>
                </a:highlight>
                <a:latin typeface="Arial" panose="020B0604020202020204" pitchFamily="34" charset="0"/>
                <a:cs typeface="Arial" panose="020B0604020202020204" pitchFamily="34" charset="0"/>
              </a:rPr>
              <a:t>git status </a:t>
            </a:r>
            <a:endParaRPr lang="en-US" dirty="0">
              <a:solidFill>
                <a:srgbClr val="0070C0"/>
              </a:solidFill>
              <a:latin typeface="Arial" panose="020B0604020202020204" pitchFamily="34" charset="0"/>
              <a:cs typeface="Arial" panose="020B0604020202020204" pitchFamily="34" charset="0"/>
            </a:endParaRPr>
          </a:p>
          <a:p>
            <a:pPr lvl="1" indent="-180000">
              <a:buFont typeface="Lucida Grande"/>
              <a:buChar char="–"/>
            </a:pPr>
            <a:r>
              <a:rPr lang="en-US" dirty="0">
                <a:latin typeface="Arial" panose="020B0604020202020204" pitchFamily="34" charset="0"/>
                <a:cs typeface="Arial" panose="020B0604020202020204" pitchFamily="34" charset="0"/>
              </a:rPr>
              <a:t>This checks the status of the repo, shows if there are changes locally or on the remote</a:t>
            </a:r>
          </a:p>
          <a:p>
            <a:r>
              <a:rPr lang="en-US" dirty="0">
                <a:solidFill>
                  <a:srgbClr val="0070C0"/>
                </a:solidFill>
                <a:highlight>
                  <a:srgbClr val="C0C0C0"/>
                </a:highlight>
                <a:latin typeface="Arial" panose="020B0604020202020204" pitchFamily="34" charset="0"/>
                <a:cs typeface="Arial" panose="020B0604020202020204" pitchFamily="34" charset="0"/>
              </a:rPr>
              <a:t>git pull </a:t>
            </a:r>
          </a:p>
          <a:p>
            <a:pPr lvl="1" indent="-180000">
              <a:buFont typeface="Lucida Grande"/>
              <a:buChar char="–"/>
            </a:pPr>
            <a:r>
              <a:rPr lang="en-US" dirty="0">
                <a:latin typeface="Arial" panose="020B0604020202020204" pitchFamily="34" charset="0"/>
                <a:cs typeface="Arial" panose="020B0604020202020204" pitchFamily="34" charset="0"/>
              </a:rPr>
              <a:t>Do this before making changes so you don’t have merge conflicts</a:t>
            </a:r>
          </a:p>
          <a:p>
            <a:pPr lvl="1" indent="-180000">
              <a:buFont typeface="Lucida Grande"/>
              <a:buChar char="–"/>
            </a:pPr>
            <a:r>
              <a:rPr lang="en-US" dirty="0">
                <a:latin typeface="Arial" panose="020B0604020202020204" pitchFamily="34" charset="0"/>
                <a:cs typeface="Arial" panose="020B0604020202020204" pitchFamily="34" charset="0"/>
              </a:rPr>
              <a:t>Update the local repo with the new changes from the remote</a:t>
            </a:r>
          </a:p>
          <a:p>
            <a:r>
              <a:rPr lang="en-US" dirty="0">
                <a:solidFill>
                  <a:srgbClr val="0070C0"/>
                </a:solidFill>
                <a:highlight>
                  <a:srgbClr val="C0C0C0"/>
                </a:highlight>
                <a:latin typeface="Arial" panose="020B0604020202020204" pitchFamily="34" charset="0"/>
                <a:cs typeface="Arial" panose="020B0604020202020204" pitchFamily="34" charset="0"/>
              </a:rPr>
              <a:t>git add –A</a:t>
            </a:r>
          </a:p>
          <a:p>
            <a:pPr lvl="1" indent="-180000">
              <a:buFont typeface="Lucida Grande"/>
              <a:buChar char="–"/>
            </a:pPr>
            <a:r>
              <a:rPr lang="en-US" dirty="0">
                <a:latin typeface="Arial" panose="020B0604020202020204" pitchFamily="34" charset="0"/>
                <a:cs typeface="Arial" panose="020B0604020202020204" pitchFamily="34" charset="0"/>
              </a:rPr>
              <a:t>Puts files into the staging area, the –A flag adds all files with changes</a:t>
            </a:r>
          </a:p>
          <a:p>
            <a:r>
              <a:rPr lang="en-US" dirty="0">
                <a:solidFill>
                  <a:srgbClr val="0070C0"/>
                </a:solidFill>
                <a:highlight>
                  <a:srgbClr val="C0C0C0"/>
                </a:highlight>
                <a:latin typeface="Arial" panose="020B0604020202020204" pitchFamily="34" charset="0"/>
                <a:cs typeface="Arial" panose="020B0604020202020204" pitchFamily="34" charset="0"/>
              </a:rPr>
              <a:t>git commit –m “Brief, informative message describing changes made since last commit”</a:t>
            </a:r>
          </a:p>
          <a:p>
            <a:pPr lvl="1" indent="-180000">
              <a:buFont typeface="Lucida Grande"/>
              <a:buChar char="–"/>
            </a:pPr>
            <a:r>
              <a:rPr lang="en-US" dirty="0">
                <a:latin typeface="Arial" panose="020B0604020202020204" pitchFamily="34" charset="0"/>
                <a:cs typeface="Arial" panose="020B0604020202020204" pitchFamily="34" charset="0"/>
              </a:rPr>
              <a:t>Saves the changes that were staged in the git add command</a:t>
            </a:r>
          </a:p>
          <a:p>
            <a:r>
              <a:rPr lang="en-US" dirty="0">
                <a:solidFill>
                  <a:srgbClr val="0070C0"/>
                </a:solidFill>
                <a:highlight>
                  <a:srgbClr val="C0C0C0"/>
                </a:highlight>
                <a:latin typeface="Arial" panose="020B0604020202020204" pitchFamily="34" charset="0"/>
                <a:cs typeface="Arial" panose="020B0604020202020204" pitchFamily="34" charset="0"/>
              </a:rPr>
              <a:t>git push</a:t>
            </a:r>
          </a:p>
          <a:p>
            <a:pPr lvl="1" indent="-180000">
              <a:buFont typeface="Lucida Grande"/>
              <a:buChar char="–"/>
            </a:pPr>
            <a:r>
              <a:rPr lang="en-US" dirty="0">
                <a:latin typeface="Arial" panose="020B0604020202020204" pitchFamily="34" charset="0"/>
                <a:cs typeface="Arial" panose="020B0604020202020204" pitchFamily="34" charset="0"/>
              </a:rPr>
              <a:t>Send the local changes to the remote repo</a:t>
            </a:r>
          </a:p>
          <a:p>
            <a:endParaRPr lang="en-US" dirty="0" err="1">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1E035-A641-D845-9D4C-F878DE301707}"/>
              </a:ext>
            </a:extLst>
          </p:cNvPr>
          <p:cNvSpPr txBox="1"/>
          <p:nvPr/>
        </p:nvSpPr>
        <p:spPr>
          <a:xfrm>
            <a:off x="675503" y="477794"/>
            <a:ext cx="6170140" cy="674200"/>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Comments on Collaborating</a:t>
            </a:r>
          </a:p>
        </p:txBody>
      </p:sp>
      <p:sp>
        <p:nvSpPr>
          <p:cNvPr id="7" name="TextBox 6">
            <a:extLst>
              <a:ext uri="{FF2B5EF4-FFF2-40B4-BE49-F238E27FC236}">
                <a16:creationId xmlns:a16="http://schemas.microsoft.com/office/drawing/2014/main" id="{2ED6F950-662E-6946-A6C7-0AA519E0E242}"/>
              </a:ext>
            </a:extLst>
          </p:cNvPr>
          <p:cNvSpPr txBox="1"/>
          <p:nvPr/>
        </p:nvSpPr>
        <p:spPr>
          <a:xfrm>
            <a:off x="675503" y="1374554"/>
            <a:ext cx="7987841" cy="4562381"/>
          </a:xfrm>
          <a:prstGeom prst="rect">
            <a:avLst/>
          </a:prstGeom>
          <a:noFill/>
        </p:spPr>
        <p:txBody>
          <a:bodyPr wrap="square" lIns="0" tIns="90000" rIns="0" bIns="90000" rtlCol="0">
            <a:spAutoFit/>
          </a:bodyPr>
          <a:lstStyle/>
          <a:p>
            <a:pPr>
              <a:lnSpc>
                <a:spcPct val="150000"/>
              </a:lnSpc>
            </a:pPr>
            <a:r>
              <a:rPr lang="en-US" dirty="0"/>
              <a:t>In practice, it is good to be sure that you have an updated version of the repository you are collaborating on (even if it is just with yourself), so you should git pull before making changes. </a:t>
            </a:r>
          </a:p>
          <a:p>
            <a:endParaRPr lang="en-US" dirty="0"/>
          </a:p>
          <a:p>
            <a:r>
              <a:rPr lang="en-US" dirty="0"/>
              <a:t>The basic collaborative workflow would be:</a:t>
            </a:r>
          </a:p>
          <a:p>
            <a:pPr marL="285750" indent="-285750">
              <a:buFont typeface="Arial" panose="020B0604020202020204" pitchFamily="34" charset="0"/>
              <a:buChar char="•"/>
            </a:pPr>
            <a:r>
              <a:rPr lang="en-US" dirty="0"/>
              <a:t>update your local repo with </a:t>
            </a:r>
            <a:r>
              <a:rPr lang="en-US" dirty="0">
                <a:solidFill>
                  <a:srgbClr val="0070C0"/>
                </a:solidFill>
                <a:highlight>
                  <a:srgbClr val="C0C0C0"/>
                </a:highlight>
              </a:rPr>
              <a:t>git pull origin main</a:t>
            </a:r>
            <a:r>
              <a:rPr lang="en-US" dirty="0"/>
              <a:t>,</a:t>
            </a:r>
          </a:p>
          <a:p>
            <a:pPr marL="285750" indent="-285750">
              <a:buFont typeface="Arial" panose="020B0604020202020204" pitchFamily="34" charset="0"/>
              <a:buChar char="•"/>
            </a:pPr>
            <a:r>
              <a:rPr lang="en-US" dirty="0"/>
              <a:t>make your changes and stage them with </a:t>
            </a:r>
            <a:r>
              <a:rPr lang="en-US" dirty="0">
                <a:solidFill>
                  <a:srgbClr val="0070C0"/>
                </a:solidFill>
                <a:highlight>
                  <a:srgbClr val="C0C0C0"/>
                </a:highlight>
              </a:rPr>
              <a:t>git add -A</a:t>
            </a:r>
            <a:r>
              <a:rPr lang="en-US" dirty="0"/>
              <a:t>,</a:t>
            </a:r>
          </a:p>
          <a:p>
            <a:pPr marL="285750" indent="-285750">
              <a:buFont typeface="Arial" panose="020B0604020202020204" pitchFamily="34" charset="0"/>
              <a:buChar char="•"/>
            </a:pPr>
            <a:r>
              <a:rPr lang="en-US" dirty="0"/>
              <a:t>commit your changes with </a:t>
            </a:r>
            <a:r>
              <a:rPr lang="en-US" dirty="0">
                <a:solidFill>
                  <a:srgbClr val="0070C0"/>
                </a:solidFill>
                <a:highlight>
                  <a:srgbClr val="C0C0C0"/>
                </a:highlight>
              </a:rPr>
              <a:t>git commit –m “short description of changes”</a:t>
            </a:r>
            <a:endParaRPr lang="en-US" dirty="0"/>
          </a:p>
          <a:p>
            <a:pPr marL="285750" indent="-285750">
              <a:buFont typeface="Arial" panose="020B0604020202020204" pitchFamily="34" charset="0"/>
              <a:buChar char="•"/>
            </a:pPr>
            <a:r>
              <a:rPr lang="en-US" dirty="0"/>
              <a:t>upload the changes to GitHub with </a:t>
            </a:r>
            <a:r>
              <a:rPr lang="en-US" dirty="0">
                <a:solidFill>
                  <a:srgbClr val="0070C0"/>
                </a:solidFill>
                <a:highlight>
                  <a:srgbClr val="C0C0C0"/>
                </a:highlight>
              </a:rPr>
              <a:t>git push origin main</a:t>
            </a:r>
          </a:p>
          <a:p>
            <a:endParaRPr lang="en-US" dirty="0"/>
          </a:p>
          <a:p>
            <a:pPr>
              <a:lnSpc>
                <a:spcPct val="150000"/>
              </a:lnSpc>
            </a:pPr>
            <a:r>
              <a:rPr lang="en-US" dirty="0"/>
              <a:t>It is better to make many commits with smaller changes rather than of one commit with massive changes: small commits are easier to read and review.</a:t>
            </a:r>
          </a:p>
          <a:p>
            <a:pPr>
              <a:lnSpc>
                <a:spcPct val="150000"/>
              </a:lnSpc>
            </a:pPr>
            <a:endParaRPr lang="en-US" dirty="0"/>
          </a:p>
        </p:txBody>
      </p:sp>
    </p:spTree>
    <p:extLst>
      <p:ext uri="{BB962C8B-B14F-4D97-AF65-F5344CB8AC3E}">
        <p14:creationId xmlns:p14="http://schemas.microsoft.com/office/powerpoint/2010/main" val="18723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12037-77C7-6846-B364-98B46BEA77F3}"/>
              </a:ext>
            </a:extLst>
          </p:cNvPr>
          <p:cNvPicPr>
            <a:picLocks noChangeAspect="1"/>
          </p:cNvPicPr>
          <p:nvPr/>
        </p:nvPicPr>
        <p:blipFill rotWithShape="1">
          <a:blip r:embed="rId2"/>
          <a:srcRect r="22002"/>
          <a:stretch/>
        </p:blipFill>
        <p:spPr>
          <a:xfrm>
            <a:off x="914399" y="1046201"/>
            <a:ext cx="3252955" cy="2311609"/>
          </a:xfrm>
          <a:prstGeom prst="rect">
            <a:avLst/>
          </a:prstGeom>
        </p:spPr>
      </p:pic>
      <p:pic>
        <p:nvPicPr>
          <p:cNvPr id="7" name="Picture 6">
            <a:extLst>
              <a:ext uri="{FF2B5EF4-FFF2-40B4-BE49-F238E27FC236}">
                <a16:creationId xmlns:a16="http://schemas.microsoft.com/office/drawing/2014/main" id="{E32C08BF-504D-4042-9042-9C5F46C4E418}"/>
              </a:ext>
            </a:extLst>
          </p:cNvPr>
          <p:cNvPicPr>
            <a:picLocks noChangeAspect="1"/>
          </p:cNvPicPr>
          <p:nvPr/>
        </p:nvPicPr>
        <p:blipFill>
          <a:blip r:embed="rId3"/>
          <a:stretch>
            <a:fillRect/>
          </a:stretch>
        </p:blipFill>
        <p:spPr>
          <a:xfrm>
            <a:off x="914400" y="3355601"/>
            <a:ext cx="3252956" cy="2439717"/>
          </a:xfrm>
          <a:prstGeom prst="rect">
            <a:avLst/>
          </a:prstGeom>
        </p:spPr>
      </p:pic>
      <p:pic>
        <p:nvPicPr>
          <p:cNvPr id="1026" name="Picture 2" descr="Rangers' 10 Favorite Places in Sleeping Bear Dunes ...">
            <a:extLst>
              <a:ext uri="{FF2B5EF4-FFF2-40B4-BE49-F238E27FC236}">
                <a16:creationId xmlns:a16="http://schemas.microsoft.com/office/drawing/2014/main" id="{C609A920-7506-094B-8D8A-0C65B40F7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2" y="1046201"/>
            <a:ext cx="4385662" cy="2311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M Big House">
            <a:extLst>
              <a:ext uri="{FF2B5EF4-FFF2-40B4-BE49-F238E27FC236}">
                <a16:creationId xmlns:a16="http://schemas.microsoft.com/office/drawing/2014/main" id="{11BDF0F2-1BB6-EF45-836F-BA0D56C6A7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56"/>
          <a:stretch/>
        </p:blipFill>
        <p:spPr bwMode="auto">
          <a:xfrm>
            <a:off x="4167354" y="3355601"/>
            <a:ext cx="4385662" cy="2439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9;p26">
            <a:extLst>
              <a:ext uri="{FF2B5EF4-FFF2-40B4-BE49-F238E27FC236}">
                <a16:creationId xmlns:a16="http://schemas.microsoft.com/office/drawing/2014/main" id="{7F7D8FCB-D563-284F-B78C-66A8CE04CA35}"/>
              </a:ext>
            </a:extLst>
          </p:cNvPr>
          <p:cNvSpPr txBox="1">
            <a:spLocks/>
          </p:cNvSpPr>
          <p:nvPr/>
        </p:nvSpPr>
        <p:spPr>
          <a:xfrm>
            <a:off x="944599" y="5906107"/>
            <a:ext cx="3571500" cy="126690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600" dirty="0">
                <a:latin typeface="Arial" panose="020B0604020202020204" pitchFamily="34" charset="0"/>
                <a:ea typeface="Georgia"/>
                <a:cs typeface="Arial" panose="020B0604020202020204" pitchFamily="34" charset="0"/>
                <a:sym typeface="Georgia"/>
              </a:rPr>
              <a:t>       @being_saige</a:t>
            </a:r>
          </a:p>
          <a:p>
            <a:pPr algn="l">
              <a:spcBef>
                <a:spcPts val="1600"/>
              </a:spcBef>
            </a:pPr>
            <a:r>
              <a:rPr lang="en-US" sz="1600" u="sng" dirty="0">
                <a:solidFill>
                  <a:srgbClr val="0432FF"/>
                </a:solidFill>
                <a:latin typeface="Arial" panose="020B0604020202020204" pitchFamily="34" charset="0"/>
                <a:ea typeface="Georgia"/>
                <a:cs typeface="Arial" panose="020B0604020202020204" pitchFamily="34" charset="0"/>
                <a:sym typeface="Georgia"/>
                <a:hlinkClick r:id="rId6">
                  <a:extLst>
                    <a:ext uri="{A12FA001-AC4F-418D-AE19-62706E023703}">
                      <ahyp:hlinkClr xmlns:ahyp="http://schemas.microsoft.com/office/drawing/2018/hyperlinkcolor" val="tx"/>
                    </a:ext>
                  </a:extLst>
                </a:hlinkClick>
              </a:rPr>
              <a:t>www.beingsaige.com</a:t>
            </a:r>
            <a:endParaRPr lang="en-US" sz="1600" dirty="0">
              <a:solidFill>
                <a:srgbClr val="0432FF"/>
              </a:solidFill>
              <a:latin typeface="Arial" panose="020B0604020202020204" pitchFamily="34" charset="0"/>
              <a:ea typeface="Georgia"/>
              <a:cs typeface="Arial" panose="020B0604020202020204" pitchFamily="34" charset="0"/>
              <a:sym typeface="Georgia"/>
            </a:endParaRPr>
          </a:p>
          <a:p>
            <a:pPr algn="l">
              <a:spcBef>
                <a:spcPts val="1600"/>
              </a:spcBef>
              <a:spcAft>
                <a:spcPts val="1600"/>
              </a:spcAft>
            </a:pPr>
            <a:endParaRPr lang="en-US" sz="1600" dirty="0">
              <a:latin typeface="Arial" panose="020B0604020202020204" pitchFamily="34" charset="0"/>
              <a:ea typeface="Georgia"/>
              <a:cs typeface="Arial" panose="020B0604020202020204" pitchFamily="34" charset="0"/>
              <a:sym typeface="Georgia"/>
            </a:endParaRPr>
          </a:p>
        </p:txBody>
      </p:sp>
      <p:pic>
        <p:nvPicPr>
          <p:cNvPr id="15" name="Google Shape;201;p26">
            <a:extLst>
              <a:ext uri="{FF2B5EF4-FFF2-40B4-BE49-F238E27FC236}">
                <a16:creationId xmlns:a16="http://schemas.microsoft.com/office/drawing/2014/main" id="{D36FF564-0AE7-2848-A250-B42BFC556AFA}"/>
              </a:ext>
            </a:extLst>
          </p:cNvPr>
          <p:cNvPicPr preferRelativeResize="0"/>
          <p:nvPr/>
        </p:nvPicPr>
        <p:blipFill>
          <a:blip r:embed="rId7">
            <a:alphaModFix/>
          </a:blip>
          <a:stretch>
            <a:fillRect/>
          </a:stretch>
        </p:blipFill>
        <p:spPr>
          <a:xfrm>
            <a:off x="873215" y="5856257"/>
            <a:ext cx="636638" cy="552780"/>
          </a:xfrm>
          <a:prstGeom prst="rect">
            <a:avLst/>
          </a:prstGeom>
          <a:noFill/>
          <a:ln>
            <a:noFill/>
          </a:ln>
        </p:spPr>
      </p:pic>
      <p:pic>
        <p:nvPicPr>
          <p:cNvPr id="6" name="Picture 5">
            <a:extLst>
              <a:ext uri="{FF2B5EF4-FFF2-40B4-BE49-F238E27FC236}">
                <a16:creationId xmlns:a16="http://schemas.microsoft.com/office/drawing/2014/main" id="{15833C38-CEA3-D641-9F8B-5D4E27014B3D}"/>
              </a:ext>
            </a:extLst>
          </p:cNvPr>
          <p:cNvPicPr>
            <a:picLocks noChangeAspect="1"/>
          </p:cNvPicPr>
          <p:nvPr/>
        </p:nvPicPr>
        <p:blipFill>
          <a:blip r:embed="rId8"/>
          <a:stretch>
            <a:fillRect/>
          </a:stretch>
        </p:blipFill>
        <p:spPr>
          <a:xfrm>
            <a:off x="4184295" y="1041875"/>
            <a:ext cx="3507423" cy="4742036"/>
          </a:xfrm>
          <a:prstGeom prst="rect">
            <a:avLst/>
          </a:prstGeom>
        </p:spPr>
      </p:pic>
      <p:pic>
        <p:nvPicPr>
          <p:cNvPr id="3" name="Picture 2">
            <a:extLst>
              <a:ext uri="{FF2B5EF4-FFF2-40B4-BE49-F238E27FC236}">
                <a16:creationId xmlns:a16="http://schemas.microsoft.com/office/drawing/2014/main" id="{8D18B525-7360-374D-BFB6-67EF1C564B71}"/>
              </a:ext>
            </a:extLst>
          </p:cNvPr>
          <p:cNvPicPr>
            <a:picLocks noChangeAspect="1"/>
          </p:cNvPicPr>
          <p:nvPr/>
        </p:nvPicPr>
        <p:blipFill rotWithShape="1">
          <a:blip r:embed="rId9"/>
          <a:srcRect l="9320" t="17149" r="15188"/>
          <a:stretch/>
        </p:blipFill>
        <p:spPr>
          <a:xfrm>
            <a:off x="1531369" y="972103"/>
            <a:ext cx="6890554" cy="4811808"/>
          </a:xfrm>
          <a:prstGeom prst="rect">
            <a:avLst/>
          </a:prstGeom>
        </p:spPr>
      </p:pic>
    </p:spTree>
    <p:extLst>
      <p:ext uri="{BB962C8B-B14F-4D97-AF65-F5344CB8AC3E}">
        <p14:creationId xmlns:p14="http://schemas.microsoft.com/office/powerpoint/2010/main" val="17319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tHub flow - Geekpulp">
            <a:extLst>
              <a:ext uri="{FF2B5EF4-FFF2-40B4-BE49-F238E27FC236}">
                <a16:creationId xmlns:a16="http://schemas.microsoft.com/office/drawing/2014/main" id="{3491783E-26E8-184F-A71B-D7FE7D2EE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51" y="652596"/>
            <a:ext cx="7812504" cy="439453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rtaste Salad Fork, Set of 12">
            <a:extLst>
              <a:ext uri="{FF2B5EF4-FFF2-40B4-BE49-F238E27FC236}">
                <a16:creationId xmlns:a16="http://schemas.microsoft.com/office/drawing/2014/main" id="{3DDA0F83-66B8-2D42-9584-18A20EEC4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476" y="5029567"/>
            <a:ext cx="2078573" cy="13857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ibrary of vector black and white tree branch png files ...">
            <a:extLst>
              <a:ext uri="{FF2B5EF4-FFF2-40B4-BE49-F238E27FC236}">
                <a16:creationId xmlns:a16="http://schemas.microsoft.com/office/drawing/2014/main" id="{08F6D796-8FCA-C549-87D1-FC041B8C2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998" y="5142419"/>
            <a:ext cx="2645354" cy="117757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discovering the Journey: Merge">
            <a:extLst>
              <a:ext uri="{FF2B5EF4-FFF2-40B4-BE49-F238E27FC236}">
                <a16:creationId xmlns:a16="http://schemas.microsoft.com/office/drawing/2014/main" id="{51866813-E35C-6F47-9F9D-039AD67485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761" y="5047129"/>
            <a:ext cx="1675585" cy="138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53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ush-Pull-Label-Labels - Atlas of the Future — Atlas of ...">
            <a:extLst>
              <a:ext uri="{FF2B5EF4-FFF2-40B4-BE49-F238E27FC236}">
                <a16:creationId xmlns:a16="http://schemas.microsoft.com/office/drawing/2014/main" id="{0E501D5E-9418-7E46-A7F9-BBFD3A131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264" y="1820208"/>
            <a:ext cx="6870408" cy="340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470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1E035-A641-D845-9D4C-F878DE301707}"/>
              </a:ext>
            </a:extLst>
          </p:cNvPr>
          <p:cNvSpPr txBox="1"/>
          <p:nvPr/>
        </p:nvSpPr>
        <p:spPr>
          <a:xfrm>
            <a:off x="675503" y="477794"/>
            <a:ext cx="6170140" cy="674200"/>
          </a:xfrm>
          <a:prstGeom prst="rect">
            <a:avLst/>
          </a:prstGeom>
          <a:noFill/>
        </p:spPr>
        <p:txBody>
          <a:bodyPr wrap="square" lIns="0" tIns="90000" rIns="0" bIns="90000" rtlCol="0">
            <a:spAutoFit/>
          </a:bodyPr>
          <a:lstStyle/>
          <a:p>
            <a:r>
              <a:rPr lang="en-US" sz="3200" b="1" dirty="0"/>
              <a:t>Comments on Collaborating</a:t>
            </a:r>
          </a:p>
        </p:txBody>
      </p:sp>
      <p:sp>
        <p:nvSpPr>
          <p:cNvPr id="7" name="TextBox 6">
            <a:extLst>
              <a:ext uri="{FF2B5EF4-FFF2-40B4-BE49-F238E27FC236}">
                <a16:creationId xmlns:a16="http://schemas.microsoft.com/office/drawing/2014/main" id="{2ED6F950-662E-6946-A6C7-0AA519E0E242}"/>
              </a:ext>
            </a:extLst>
          </p:cNvPr>
          <p:cNvSpPr txBox="1"/>
          <p:nvPr/>
        </p:nvSpPr>
        <p:spPr>
          <a:xfrm>
            <a:off x="675503" y="1430832"/>
            <a:ext cx="7506596" cy="961395"/>
          </a:xfrm>
          <a:prstGeom prst="rect">
            <a:avLst/>
          </a:prstGeom>
          <a:noFill/>
        </p:spPr>
        <p:txBody>
          <a:bodyPr wrap="square" lIns="0" tIns="90000" rIns="0" bIns="90000" rtlCol="0">
            <a:spAutoFit/>
          </a:bodyPr>
          <a:lstStyle/>
          <a:p>
            <a:pPr>
              <a:lnSpc>
                <a:spcPct val="150000"/>
              </a:lnSpc>
            </a:pPr>
            <a:r>
              <a:rPr lang="en-US" dirty="0">
                <a:latin typeface="Arial" panose="020B0604020202020204" pitchFamily="34" charset="0"/>
                <a:cs typeface="Arial" panose="020B0604020202020204" pitchFamily="34" charset="0"/>
              </a:rPr>
              <a:t>You don’t have to create a fork if there are a small number of people contributing. A lot of times we are the only person contributing to a repo.</a:t>
            </a:r>
          </a:p>
        </p:txBody>
      </p:sp>
      <p:sp>
        <p:nvSpPr>
          <p:cNvPr id="2" name="TextBox 1">
            <a:extLst>
              <a:ext uri="{FF2B5EF4-FFF2-40B4-BE49-F238E27FC236}">
                <a16:creationId xmlns:a16="http://schemas.microsoft.com/office/drawing/2014/main" id="{1EFAB4A7-9690-4447-A6CD-05140237D301}"/>
              </a:ext>
            </a:extLst>
          </p:cNvPr>
          <p:cNvSpPr txBox="1"/>
          <p:nvPr/>
        </p:nvSpPr>
        <p:spPr>
          <a:xfrm>
            <a:off x="675503" y="2901245"/>
            <a:ext cx="7373475" cy="961395"/>
          </a:xfrm>
          <a:prstGeom prst="rect">
            <a:avLst/>
          </a:prstGeom>
          <a:noFill/>
        </p:spPr>
        <p:txBody>
          <a:bodyPr wrap="square" lIns="0" tIns="90000" rIns="0" bIns="90000" rtlCol="0">
            <a:spAutoFit/>
          </a:bodyPr>
          <a:lstStyle/>
          <a:p>
            <a:pPr>
              <a:lnSpc>
                <a:spcPct val="150000"/>
              </a:lnSpc>
            </a:pPr>
            <a:r>
              <a:rPr lang="en-US" dirty="0">
                <a:latin typeface="Arial" panose="020B0604020202020204" pitchFamily="34" charset="0"/>
                <a:cs typeface="Arial" panose="020B0604020202020204" pitchFamily="34" charset="0"/>
              </a:rPr>
              <a:t>Sometimes keeping track of forks &amp; branches can be confusing and ends up leading to you not actually using Git.</a:t>
            </a:r>
          </a:p>
        </p:txBody>
      </p:sp>
      <p:sp>
        <p:nvSpPr>
          <p:cNvPr id="3" name="TextBox 2">
            <a:extLst>
              <a:ext uri="{FF2B5EF4-FFF2-40B4-BE49-F238E27FC236}">
                <a16:creationId xmlns:a16="http://schemas.microsoft.com/office/drawing/2014/main" id="{4C96B267-4027-9A42-A7A8-278DDA139ED5}"/>
              </a:ext>
            </a:extLst>
          </p:cNvPr>
          <p:cNvSpPr txBox="1"/>
          <p:nvPr/>
        </p:nvSpPr>
        <p:spPr>
          <a:xfrm>
            <a:off x="675503" y="4323644"/>
            <a:ext cx="7192853" cy="1793930"/>
          </a:xfrm>
          <a:prstGeom prst="rect">
            <a:avLst/>
          </a:prstGeom>
          <a:noFill/>
        </p:spPr>
        <p:txBody>
          <a:bodyPr wrap="square" lIns="0" tIns="90000" rIns="0" bIns="90000" rtlCol="0">
            <a:spAutoFit/>
          </a:bodyPr>
          <a:lstStyle/>
          <a:p>
            <a:pPr>
              <a:lnSpc>
                <a:spcPct val="150000"/>
              </a:lnSpc>
            </a:pPr>
            <a:r>
              <a:rPr lang="en-US" dirty="0">
                <a:latin typeface="Arial" panose="020B0604020202020204" pitchFamily="34" charset="0"/>
                <a:cs typeface="Arial" panose="020B0604020202020204" pitchFamily="34" charset="0"/>
              </a:rPr>
              <a:t>You can add someone’s GitHub username as a collaborator on a repo then you can both push/pull to the same remote repository. This will make it so you don’t have to deal with pull requests. </a:t>
            </a:r>
          </a:p>
          <a:p>
            <a:pPr>
              <a:lnSpc>
                <a:spcPct val="150000"/>
              </a:lnSpc>
            </a:pPr>
            <a:endParaRPr lang="en-US" dirty="0" err="1">
              <a:latin typeface="+mj-lt"/>
            </a:endParaRPr>
          </a:p>
        </p:txBody>
      </p:sp>
    </p:spTree>
    <p:extLst>
      <p:ext uri="{BB962C8B-B14F-4D97-AF65-F5344CB8AC3E}">
        <p14:creationId xmlns:p14="http://schemas.microsoft.com/office/powerpoint/2010/main" val="12647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65806-9910-734E-BFA5-D0804A745AFA}"/>
              </a:ext>
            </a:extLst>
          </p:cNvPr>
          <p:cNvPicPr>
            <a:picLocks noChangeAspect="1"/>
          </p:cNvPicPr>
          <p:nvPr/>
        </p:nvPicPr>
        <p:blipFill>
          <a:blip r:embed="rId3"/>
          <a:stretch>
            <a:fillRect/>
          </a:stretch>
        </p:blipFill>
        <p:spPr>
          <a:xfrm>
            <a:off x="366860" y="995081"/>
            <a:ext cx="4371902" cy="3505201"/>
          </a:xfrm>
          <a:prstGeom prst="rect">
            <a:avLst/>
          </a:prstGeom>
        </p:spPr>
      </p:pic>
      <p:pic>
        <p:nvPicPr>
          <p:cNvPr id="7" name="Picture 6">
            <a:extLst>
              <a:ext uri="{FF2B5EF4-FFF2-40B4-BE49-F238E27FC236}">
                <a16:creationId xmlns:a16="http://schemas.microsoft.com/office/drawing/2014/main" id="{67FCC5D0-2C75-E947-B4CD-BBBBC00FEA45}"/>
              </a:ext>
            </a:extLst>
          </p:cNvPr>
          <p:cNvPicPr>
            <a:picLocks noChangeAspect="1"/>
          </p:cNvPicPr>
          <p:nvPr/>
        </p:nvPicPr>
        <p:blipFill rotWithShape="1">
          <a:blip r:embed="rId4"/>
          <a:srcRect t="23845"/>
          <a:stretch/>
        </p:blipFill>
        <p:spPr>
          <a:xfrm>
            <a:off x="4643718" y="995081"/>
            <a:ext cx="4224021" cy="4580965"/>
          </a:xfrm>
          <a:prstGeom prst="rect">
            <a:avLst/>
          </a:prstGeom>
        </p:spPr>
      </p:pic>
      <p:pic>
        <p:nvPicPr>
          <p:cNvPr id="8" name="Picture 7">
            <a:extLst>
              <a:ext uri="{FF2B5EF4-FFF2-40B4-BE49-F238E27FC236}">
                <a16:creationId xmlns:a16="http://schemas.microsoft.com/office/drawing/2014/main" id="{76A24DC2-E6AE-B942-AAC4-0626705CB1B6}"/>
              </a:ext>
            </a:extLst>
          </p:cNvPr>
          <p:cNvPicPr>
            <a:picLocks noChangeAspect="1"/>
          </p:cNvPicPr>
          <p:nvPr/>
        </p:nvPicPr>
        <p:blipFill rotWithShape="1">
          <a:blip r:embed="rId4"/>
          <a:srcRect b="76751"/>
          <a:stretch/>
        </p:blipFill>
        <p:spPr>
          <a:xfrm>
            <a:off x="347979" y="4751292"/>
            <a:ext cx="4224021" cy="1398494"/>
          </a:xfrm>
          <a:prstGeom prst="rect">
            <a:avLst/>
          </a:prstGeom>
        </p:spPr>
      </p:pic>
    </p:spTree>
    <p:extLst>
      <p:ext uri="{BB962C8B-B14F-4D97-AF65-F5344CB8AC3E}">
        <p14:creationId xmlns:p14="http://schemas.microsoft.com/office/powerpoint/2010/main" val="3910805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F1076-38B3-4C45-8E72-027BBE429363}"/>
              </a:ext>
            </a:extLst>
          </p:cNvPr>
          <p:cNvPicPr>
            <a:picLocks noChangeAspect="1"/>
          </p:cNvPicPr>
          <p:nvPr/>
        </p:nvPicPr>
        <p:blipFill rotWithShape="1">
          <a:blip r:embed="rId2"/>
          <a:srcRect t="1737" r="622" b="1834"/>
          <a:stretch/>
        </p:blipFill>
        <p:spPr>
          <a:xfrm>
            <a:off x="647619" y="451251"/>
            <a:ext cx="7683582" cy="5955498"/>
          </a:xfrm>
          <a:prstGeom prst="rect">
            <a:avLst/>
          </a:prstGeom>
        </p:spPr>
      </p:pic>
    </p:spTree>
    <p:extLst>
      <p:ext uri="{BB962C8B-B14F-4D97-AF65-F5344CB8AC3E}">
        <p14:creationId xmlns:p14="http://schemas.microsoft.com/office/powerpoint/2010/main" val="3663936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0A953-E7CB-AC44-89E7-14B3CFE1A7CB}"/>
              </a:ext>
            </a:extLst>
          </p:cNvPr>
          <p:cNvPicPr>
            <a:picLocks noChangeAspect="1"/>
          </p:cNvPicPr>
          <p:nvPr/>
        </p:nvPicPr>
        <p:blipFill rotWithShape="1">
          <a:blip r:embed="rId2"/>
          <a:srcRect t="8787"/>
          <a:stretch/>
        </p:blipFill>
        <p:spPr>
          <a:xfrm>
            <a:off x="1193094" y="1061155"/>
            <a:ext cx="6464300" cy="4540956"/>
          </a:xfrm>
          <a:prstGeom prst="rect">
            <a:avLst/>
          </a:prstGeom>
        </p:spPr>
      </p:pic>
    </p:spTree>
    <p:extLst>
      <p:ext uri="{BB962C8B-B14F-4D97-AF65-F5344CB8AC3E}">
        <p14:creationId xmlns:p14="http://schemas.microsoft.com/office/powerpoint/2010/main" val="1667217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0AFB4D-D2C5-B443-ACA9-3342AB67B8B3}"/>
              </a:ext>
            </a:extLst>
          </p:cNvPr>
          <p:cNvSpPr txBox="1"/>
          <p:nvPr/>
        </p:nvSpPr>
        <p:spPr>
          <a:xfrm>
            <a:off x="652925" y="443927"/>
            <a:ext cx="7023519" cy="1166643"/>
          </a:xfrm>
          <a:prstGeom prst="rect">
            <a:avLst/>
          </a:prstGeom>
          <a:noFill/>
        </p:spPr>
        <p:txBody>
          <a:bodyPr wrap="square" lIns="0" tIns="90000" rIns="0" bIns="90000" rtlCol="0">
            <a:spAutoFit/>
          </a:bodyPr>
          <a:lstStyle/>
          <a:p>
            <a:r>
              <a:rPr lang="en-US" sz="3200" b="1" dirty="0">
                <a:latin typeface="Arial" panose="020B0604020202020204" pitchFamily="34" charset="0"/>
                <a:cs typeface="Arial" panose="020B0604020202020204" pitchFamily="34" charset="0"/>
              </a:rPr>
              <a:t>Examples of simple, intermediate, &amp; complex repositories</a:t>
            </a:r>
          </a:p>
        </p:txBody>
      </p:sp>
      <p:sp>
        <p:nvSpPr>
          <p:cNvPr id="3" name="TextBox 2">
            <a:extLst>
              <a:ext uri="{FF2B5EF4-FFF2-40B4-BE49-F238E27FC236}">
                <a16:creationId xmlns:a16="http://schemas.microsoft.com/office/drawing/2014/main" id="{1BCE5BD2-1A49-9047-8DAC-C498EBC19758}"/>
              </a:ext>
            </a:extLst>
          </p:cNvPr>
          <p:cNvSpPr txBox="1"/>
          <p:nvPr/>
        </p:nvSpPr>
        <p:spPr>
          <a:xfrm>
            <a:off x="652925" y="1964266"/>
            <a:ext cx="8062097" cy="2336194"/>
          </a:xfrm>
          <a:prstGeom prst="rect">
            <a:avLst/>
          </a:prstGeom>
          <a:noFill/>
        </p:spPr>
        <p:txBody>
          <a:bodyPr wrap="square" lIns="0" tIns="90000" rIns="0" bIns="90000" rtlCol="0">
            <a:spAutoFit/>
          </a:bodyPr>
          <a:lstStyle/>
          <a:p>
            <a:r>
              <a:rPr lang="en-US" sz="2000" dirty="0"/>
              <a:t>Simple: </a:t>
            </a:r>
            <a:r>
              <a:rPr lang="en-US" sz="2000" dirty="0">
                <a:hlinkClick r:id="rId2"/>
              </a:rPr>
              <a:t>https://github.com/saigerutherford/WhistlerPoster2020</a:t>
            </a:r>
            <a:endParaRPr lang="en-US" sz="2000" dirty="0"/>
          </a:p>
          <a:p>
            <a:endParaRPr lang="en-US" sz="2000" dirty="0"/>
          </a:p>
          <a:p>
            <a:r>
              <a:rPr lang="en-US" sz="2000" dirty="0"/>
              <a:t>Intermediate: </a:t>
            </a:r>
            <a:r>
              <a:rPr lang="en-US" sz="2000" dirty="0">
                <a:hlinkClick r:id="rId3"/>
              </a:rPr>
              <a:t>https://github.com/saigerutherford/fetal-code</a:t>
            </a:r>
            <a:endParaRPr lang="en-US" sz="2000" dirty="0"/>
          </a:p>
          <a:p>
            <a:endParaRPr lang="en-US" sz="2000" dirty="0"/>
          </a:p>
          <a:p>
            <a:r>
              <a:rPr lang="en-US" sz="2000" dirty="0"/>
              <a:t>Complex: </a:t>
            </a:r>
            <a:r>
              <a:rPr lang="en-US" sz="2000" dirty="0">
                <a:hlinkClick r:id="rId4"/>
              </a:rPr>
              <a:t>https://github.com/nipreps/fmriprep</a:t>
            </a:r>
            <a:endParaRPr lang="en-US" sz="2000" dirty="0"/>
          </a:p>
          <a:p>
            <a:r>
              <a:rPr lang="en-US" sz="2000" dirty="0">
                <a:hlinkClick r:id="rId5"/>
              </a:rPr>
              <a:t>https://github.com/nilearn/nilearn</a:t>
            </a:r>
            <a:endParaRPr lang="en-US" sz="2000" dirty="0"/>
          </a:p>
          <a:p>
            <a:endParaRPr lang="en-US" sz="2000" dirty="0"/>
          </a:p>
        </p:txBody>
      </p:sp>
    </p:spTree>
    <p:extLst>
      <p:ext uri="{BB962C8B-B14F-4D97-AF65-F5344CB8AC3E}">
        <p14:creationId xmlns:p14="http://schemas.microsoft.com/office/powerpoint/2010/main" val="802188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7BBF0-DE1C-B340-884B-2F4F6D0CF03F}"/>
              </a:ext>
            </a:extLst>
          </p:cNvPr>
          <p:cNvSpPr txBox="1"/>
          <p:nvPr/>
        </p:nvSpPr>
        <p:spPr>
          <a:xfrm>
            <a:off x="2160692" y="1548852"/>
            <a:ext cx="6346554" cy="1258976"/>
          </a:xfrm>
          <a:prstGeom prst="rect">
            <a:avLst/>
          </a:prstGeom>
          <a:noFill/>
        </p:spPr>
        <p:txBody>
          <a:bodyPr wrap="square" lIns="0" tIns="90000" rIns="0" bIns="90000"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git-annex allows managing files with git, without checking the file contents into git. While that may seem paradoxical, it is useful when dealing with files larger than git can currently easily handle, whether due to limitations in memory, time, or disk space.</a:t>
            </a:r>
          </a:p>
          <a:p>
            <a:r>
              <a:rPr lang="en-US" sz="1400" dirty="0">
                <a:solidFill>
                  <a:srgbClr val="0432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https://git-annex.branchable.com/</a:t>
            </a:r>
            <a:endParaRPr lang="en-US" sz="1400" dirty="0">
              <a:solidFill>
                <a:srgbClr val="0432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18DCCD-881F-C44A-8A40-5BEABC8479DC}"/>
              </a:ext>
            </a:extLst>
          </p:cNvPr>
          <p:cNvPicPr>
            <a:picLocks noChangeAspect="1"/>
          </p:cNvPicPr>
          <p:nvPr/>
        </p:nvPicPr>
        <p:blipFill>
          <a:blip r:embed="rId3"/>
          <a:stretch>
            <a:fillRect/>
          </a:stretch>
        </p:blipFill>
        <p:spPr>
          <a:xfrm>
            <a:off x="594388" y="1548852"/>
            <a:ext cx="1440077" cy="1440077"/>
          </a:xfrm>
          <a:prstGeom prst="rect">
            <a:avLst/>
          </a:prstGeom>
        </p:spPr>
      </p:pic>
      <p:sp>
        <p:nvSpPr>
          <p:cNvPr id="4" name="TextBox 3">
            <a:extLst>
              <a:ext uri="{FF2B5EF4-FFF2-40B4-BE49-F238E27FC236}">
                <a16:creationId xmlns:a16="http://schemas.microsoft.com/office/drawing/2014/main" id="{6D7647CA-EEE5-5E42-8DF3-0247538C3185}"/>
              </a:ext>
            </a:extLst>
          </p:cNvPr>
          <p:cNvSpPr txBox="1"/>
          <p:nvPr/>
        </p:nvSpPr>
        <p:spPr>
          <a:xfrm>
            <a:off x="842249" y="1235378"/>
            <a:ext cx="1911179" cy="427979"/>
          </a:xfrm>
          <a:prstGeom prst="rect">
            <a:avLst/>
          </a:prstGeom>
          <a:noFill/>
        </p:spPr>
        <p:txBody>
          <a:bodyPr wrap="square" lIns="0" tIns="90000" rIns="0" bIns="90000" rtlCol="0">
            <a:spAutoFit/>
          </a:bodyPr>
          <a:lstStyle/>
          <a:p>
            <a:r>
              <a:rPr lang="en-US" sz="1600" b="1" dirty="0">
                <a:solidFill>
                  <a:schemeClr val="tx1">
                    <a:lumMod val="65000"/>
                    <a:lumOff val="35000"/>
                  </a:schemeClr>
                </a:solidFill>
              </a:rPr>
              <a:t>git-annex</a:t>
            </a:r>
            <a:endParaRPr lang="en-US" sz="1600" b="1" dirty="0">
              <a:latin typeface="+mj-lt"/>
            </a:endParaRPr>
          </a:p>
        </p:txBody>
      </p:sp>
    </p:spTree>
    <p:extLst>
      <p:ext uri="{BB962C8B-B14F-4D97-AF65-F5344CB8AC3E}">
        <p14:creationId xmlns:p14="http://schemas.microsoft.com/office/powerpoint/2010/main" val="41063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F8FA8-9C95-F94F-BB37-06F2515DE8A7}"/>
              </a:ext>
            </a:extLst>
          </p:cNvPr>
          <p:cNvSpPr/>
          <p:nvPr/>
        </p:nvSpPr>
        <p:spPr>
          <a:xfrm>
            <a:off x="3344562" y="2916195"/>
            <a:ext cx="2421924" cy="411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D381BB-EB19-464E-AA6D-9647466DD280}"/>
              </a:ext>
            </a:extLst>
          </p:cNvPr>
          <p:cNvSpPr>
            <a:spLocks noGrp="1"/>
          </p:cNvSpPr>
          <p:nvPr>
            <p:ph type="body" sz="quarter" idx="14"/>
          </p:nvPr>
        </p:nvSpPr>
        <p:spPr>
          <a:xfrm>
            <a:off x="2662633" y="2993948"/>
            <a:ext cx="3950540" cy="1058751"/>
          </a:xfrm>
        </p:spPr>
        <p:txBody>
          <a:bodyPr/>
          <a:lstStyle/>
          <a:p>
            <a:r>
              <a:rPr lang="en-US" sz="2800" b="1" dirty="0">
                <a:latin typeface="+mn-lt"/>
              </a:rPr>
              <a:t>Dank je wel</a:t>
            </a:r>
          </a:p>
          <a:p>
            <a:endParaRPr lang="en-US" sz="1200" dirty="0">
              <a:latin typeface="+mn-lt"/>
            </a:endParaRPr>
          </a:p>
          <a:p>
            <a:r>
              <a:rPr lang="en-US" dirty="0">
                <a:latin typeface="+mn-lt"/>
              </a:rPr>
              <a:t>@being_saige</a:t>
            </a:r>
          </a:p>
        </p:txBody>
      </p:sp>
      <p:pic>
        <p:nvPicPr>
          <p:cNvPr id="6" name="Google Shape;201;p26">
            <a:extLst>
              <a:ext uri="{FF2B5EF4-FFF2-40B4-BE49-F238E27FC236}">
                <a16:creationId xmlns:a16="http://schemas.microsoft.com/office/drawing/2014/main" id="{C1831391-9973-EE42-AE38-71D2E55B5ACC}"/>
              </a:ext>
            </a:extLst>
          </p:cNvPr>
          <p:cNvPicPr preferRelativeResize="0"/>
          <p:nvPr/>
        </p:nvPicPr>
        <p:blipFill>
          <a:blip r:embed="rId2">
            <a:alphaModFix/>
          </a:blip>
          <a:stretch>
            <a:fillRect/>
          </a:stretch>
        </p:blipFill>
        <p:spPr>
          <a:xfrm>
            <a:off x="3171567" y="3604053"/>
            <a:ext cx="630898" cy="639135"/>
          </a:xfrm>
          <a:prstGeom prst="rect">
            <a:avLst/>
          </a:prstGeom>
          <a:noFill/>
          <a:ln>
            <a:noFill/>
          </a:ln>
        </p:spPr>
      </p:pic>
    </p:spTree>
    <p:extLst>
      <p:ext uri="{BB962C8B-B14F-4D97-AF65-F5344CB8AC3E}">
        <p14:creationId xmlns:p14="http://schemas.microsoft.com/office/powerpoint/2010/main" val="397230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BAEAE4-33BF-A843-A63B-EA1647A6C33A}"/>
              </a:ext>
            </a:extLst>
          </p:cNvPr>
          <p:cNvSpPr txBox="1"/>
          <p:nvPr/>
        </p:nvSpPr>
        <p:spPr>
          <a:xfrm>
            <a:off x="577972" y="483493"/>
            <a:ext cx="7841410" cy="489534"/>
          </a:xfrm>
          <a:prstGeom prst="rect">
            <a:avLst/>
          </a:prstGeom>
          <a:noFill/>
        </p:spPr>
        <p:txBody>
          <a:bodyPr wrap="square" lIns="0" tIns="90000" rIns="0" bIns="90000" rtlCol="0">
            <a:spAutoFit/>
          </a:bodyPr>
          <a:lstStyle/>
          <a:p>
            <a:r>
              <a:rPr lang="en-US" sz="2000" b="1" i="1" dirty="0"/>
              <a:t>Good Data Management is Good Research Practice </a:t>
            </a:r>
          </a:p>
        </p:txBody>
      </p:sp>
      <p:sp>
        <p:nvSpPr>
          <p:cNvPr id="3" name="TextBox 2">
            <a:extLst>
              <a:ext uri="{FF2B5EF4-FFF2-40B4-BE49-F238E27FC236}">
                <a16:creationId xmlns:a16="http://schemas.microsoft.com/office/drawing/2014/main" id="{24599EF6-996B-BA47-8085-C12B164A4CD2}"/>
              </a:ext>
            </a:extLst>
          </p:cNvPr>
          <p:cNvSpPr txBox="1"/>
          <p:nvPr/>
        </p:nvSpPr>
        <p:spPr>
          <a:xfrm>
            <a:off x="603849" y="1043798"/>
            <a:ext cx="8065698" cy="2403969"/>
          </a:xfrm>
          <a:prstGeom prst="rect">
            <a:avLst/>
          </a:prstGeom>
          <a:noFill/>
        </p:spPr>
        <p:txBody>
          <a:bodyPr wrap="square" lIns="0" tIns="90000" rIns="0" bIns="90000" rtlCol="0">
            <a:spAutoFit/>
          </a:bodyPr>
          <a:lstStyle/>
          <a:p>
            <a:pPr>
              <a:lnSpc>
                <a:spcPct val="150000"/>
              </a:lnSpc>
            </a:pPr>
            <a:r>
              <a:rPr lang="en-US" sz="1400" dirty="0"/>
              <a:t>	Data are everywhere in research. If you are performing any sort of study, in any field of science, you will be generating data files. These files will then be used in your analyses and in your grant applications. Given how important the actual data files are, it is a shame that we as scientists don’t get more training in how to </a:t>
            </a:r>
            <a:r>
              <a:rPr lang="en-US" sz="1400" i="1" dirty="0"/>
              <a:t>manage</a:t>
            </a:r>
            <a:r>
              <a:rPr lang="en-US" sz="1400" dirty="0"/>
              <a:t> our data. While we often have excellent data analysis training, we usually have no training at all in how to organize data, how to build processing streams for our data, and how to curate and document our data so that future researchers can use it. </a:t>
            </a:r>
          </a:p>
          <a:p>
            <a:pPr>
              <a:lnSpc>
                <a:spcPct val="150000"/>
              </a:lnSpc>
            </a:pPr>
            <a:endParaRPr lang="en-US" sz="1400" dirty="0"/>
          </a:p>
        </p:txBody>
      </p:sp>
      <p:sp>
        <p:nvSpPr>
          <p:cNvPr id="4" name="TextBox 3">
            <a:extLst>
              <a:ext uri="{FF2B5EF4-FFF2-40B4-BE49-F238E27FC236}">
                <a16:creationId xmlns:a16="http://schemas.microsoft.com/office/drawing/2014/main" id="{007AEC2A-0053-E444-8DB0-38E2DC85F0F7}"/>
              </a:ext>
            </a:extLst>
          </p:cNvPr>
          <p:cNvSpPr txBox="1"/>
          <p:nvPr/>
        </p:nvSpPr>
        <p:spPr>
          <a:xfrm>
            <a:off x="577972" y="3221968"/>
            <a:ext cx="8091575" cy="3051518"/>
          </a:xfrm>
          <a:prstGeom prst="rect">
            <a:avLst/>
          </a:prstGeom>
          <a:noFill/>
        </p:spPr>
        <p:txBody>
          <a:bodyPr wrap="square" lIns="0" tIns="90000" rIns="0" bIns="90000" rtlCol="0">
            <a:spAutoFit/>
          </a:bodyPr>
          <a:lstStyle/>
          <a:p>
            <a:pPr>
              <a:lnSpc>
                <a:spcPct val="150000"/>
              </a:lnSpc>
            </a:pPr>
            <a:r>
              <a:rPr lang="en-US" sz="1400" dirty="0"/>
              <a:t>	However, researchers are not rewarded for being excellent at managing data. Reviewers are never going to say how beautifully a dataset is documented and you will never get back a summary statement from the NIH commenting on the choice of comma delimited vs tab delimited files. Quite frankly, if you do manage your data well, your reward will be the lack of comments. You will know you did well if you can send a single link to a new collaborator to your data set, and they respond with, “Everything looks like it is here, and the documentation answered all of my questions.” So, given that lack of extrinsic motivation, why should you take the time and effort to learn and practice good data management?</a:t>
            </a:r>
          </a:p>
          <a:p>
            <a:pPr>
              <a:lnSpc>
                <a:spcPct val="150000"/>
              </a:lnSpc>
            </a:pPr>
            <a:endParaRPr lang="en-US" sz="1400" dirty="0" err="1">
              <a:latin typeface="+mj-lt"/>
            </a:endParaRPr>
          </a:p>
        </p:txBody>
      </p:sp>
      <p:sp>
        <p:nvSpPr>
          <p:cNvPr id="5" name="TextBox 4">
            <a:extLst>
              <a:ext uri="{FF2B5EF4-FFF2-40B4-BE49-F238E27FC236}">
                <a16:creationId xmlns:a16="http://schemas.microsoft.com/office/drawing/2014/main" id="{B0C59E90-56AA-C34C-A7F2-417D91F401FE}"/>
              </a:ext>
            </a:extLst>
          </p:cNvPr>
          <p:cNvSpPr txBox="1"/>
          <p:nvPr/>
        </p:nvSpPr>
        <p:spPr>
          <a:xfrm>
            <a:off x="577972" y="6304216"/>
            <a:ext cx="7753228" cy="1412864"/>
          </a:xfrm>
          <a:prstGeom prst="rect">
            <a:avLst/>
          </a:prstGeom>
          <a:noFill/>
        </p:spPr>
        <p:txBody>
          <a:bodyPr wrap="square" lIns="0" tIns="90000" rIns="0" bIns="90000" rtlCol="0">
            <a:spAutoFit/>
          </a:bodyPr>
          <a:lstStyle/>
          <a:p>
            <a:r>
              <a:rPr lang="en-US" sz="1000" dirty="0"/>
              <a:t>Credit: </a:t>
            </a:r>
            <a:r>
              <a:rPr lang="en-US" sz="1000" dirty="0">
                <a:hlinkClick r:id="rId2"/>
              </a:rPr>
              <a:t>https://www.teaguehenry.com/strings-not-factors/2021/1/24/data-management-for-researchers-three-terrifying-tales</a:t>
            </a:r>
            <a:br>
              <a:rPr lang="en-US" dirty="0"/>
            </a:br>
            <a:endParaRPr lang="en-US" dirty="0"/>
          </a:p>
          <a:p>
            <a:br>
              <a:rPr lang="en-US" dirty="0"/>
            </a:br>
            <a:endParaRPr lang="en-US" dirty="0"/>
          </a:p>
          <a:p>
            <a:endParaRPr lang="en-US" sz="1600" dirty="0" err="1">
              <a:latin typeface="+mj-lt"/>
            </a:endParaRPr>
          </a:p>
        </p:txBody>
      </p:sp>
    </p:spTree>
    <p:extLst>
      <p:ext uri="{BB962C8B-B14F-4D97-AF65-F5344CB8AC3E}">
        <p14:creationId xmlns:p14="http://schemas.microsoft.com/office/powerpoint/2010/main" val="232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F22D1-A402-F04C-B6C8-253BCE822756}"/>
              </a:ext>
            </a:extLst>
          </p:cNvPr>
          <p:cNvSpPr txBox="1"/>
          <p:nvPr/>
        </p:nvSpPr>
        <p:spPr>
          <a:xfrm>
            <a:off x="792000" y="1159683"/>
            <a:ext cx="7560000" cy="2269317"/>
          </a:xfrm>
          <a:prstGeom prst="rect">
            <a:avLst/>
          </a:prstGeom>
          <a:noFill/>
        </p:spPr>
        <p:txBody>
          <a:bodyPr wrap="square" lIns="0" tIns="90000" rIns="0" bIns="90000" rtlCol="0">
            <a:spAutoFit/>
          </a:bodyPr>
          <a:lstStyle/>
          <a:p>
            <a:pPr>
              <a:lnSpc>
                <a:spcPct val="200000"/>
              </a:lnSpc>
            </a:pPr>
            <a:r>
              <a:rPr lang="en-US" sz="1400" dirty="0">
                <a:latin typeface="Arial" panose="020B0604020202020204" pitchFamily="34" charset="0"/>
                <a:cs typeface="Arial" panose="020B0604020202020204" pitchFamily="34" charset="0"/>
              </a:rPr>
              <a:t>“Version control is the lab notebook of the digital world: it’s what professionals use to keep track of what they’ve done and to collaborate with other people. Every large software development project relies on it, and most programmers use it for their small jobs as well. </a:t>
            </a:r>
            <a:r>
              <a:rPr lang="en-US" sz="1400" b="1" dirty="0">
                <a:latin typeface="Arial" panose="020B0604020202020204" pitchFamily="34" charset="0"/>
                <a:cs typeface="Arial" panose="020B0604020202020204" pitchFamily="34" charset="0"/>
              </a:rPr>
              <a:t>And it isn’t just for software: books, papers, small data sets, and anything that changes over time or needs to be shared can and should be stored in a version control system</a:t>
            </a:r>
            <a:r>
              <a:rPr lang="en-US" sz="1400" dirty="0">
                <a:latin typeface="Arial" panose="020B0604020202020204" pitchFamily="34" charset="0"/>
                <a:cs typeface="Arial" panose="020B0604020202020204" pitchFamily="34" charset="0"/>
              </a:rPr>
              <a:t>.”</a:t>
            </a:r>
          </a:p>
        </p:txBody>
      </p:sp>
      <p:pic>
        <p:nvPicPr>
          <p:cNvPr id="6146" name="Picture 2" descr="Paper versus Digital Media – Environmental Impact | Green ...">
            <a:extLst>
              <a:ext uri="{FF2B5EF4-FFF2-40B4-BE49-F238E27FC236}">
                <a16:creationId xmlns:a16="http://schemas.microsoft.com/office/drawing/2014/main" id="{B07A1F76-E39D-D74B-9A9E-10AEA0270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924" y="3429000"/>
            <a:ext cx="4170512" cy="278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40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0795E8-39F6-E74B-BFC1-D8C90FB30414}"/>
              </a:ext>
            </a:extLst>
          </p:cNvPr>
          <p:cNvSpPr txBox="1"/>
          <p:nvPr/>
        </p:nvSpPr>
        <p:spPr>
          <a:xfrm>
            <a:off x="875932" y="1682073"/>
            <a:ext cx="7224272" cy="2643970"/>
          </a:xfrm>
          <a:prstGeom prst="rect">
            <a:avLst/>
          </a:prstGeom>
          <a:noFill/>
        </p:spPr>
        <p:txBody>
          <a:bodyPr wrap="square" lIns="0" tIns="90000" rIns="0" bIns="90000" rtlCol="0">
            <a:spAutoFit/>
          </a:bodyPr>
          <a:lstStyle/>
          <a:p>
            <a:r>
              <a:rPr lang="en-US" sz="2000" b="1" dirty="0"/>
              <a:t>WARNING: </a:t>
            </a:r>
            <a:r>
              <a:rPr lang="en-US" sz="2000" dirty="0"/>
              <a:t>I AM NOT AN EXPERT. </a:t>
            </a:r>
          </a:p>
          <a:p>
            <a:endParaRPr lang="en-US" sz="2000" dirty="0"/>
          </a:p>
          <a:p>
            <a:r>
              <a:rPr lang="en-US" sz="2000" dirty="0"/>
              <a:t>I’m on a learning journey too.</a:t>
            </a:r>
          </a:p>
          <a:p>
            <a:pPr indent="-180000">
              <a:buFont typeface="Lucida Grande"/>
              <a:buChar char="–"/>
            </a:pPr>
            <a:endParaRPr lang="en-US" sz="2000" dirty="0"/>
          </a:p>
          <a:p>
            <a:r>
              <a:rPr lang="en-US" sz="2000" dirty="0"/>
              <a:t>I use Mac OS &amp; Linux (via the DCCN server), I haven’t used a Windows computer in 15+ years so I can’t help with Windows </a:t>
            </a:r>
            <a:r>
              <a:rPr lang="en-US" sz="2000" dirty="0">
                <a:sym typeface="Wingdings" pitchFamily="2" charset="2"/>
              </a:rPr>
              <a:t></a:t>
            </a:r>
          </a:p>
          <a:p>
            <a:endParaRPr lang="en-US" sz="2000" dirty="0">
              <a:sym typeface="Wingdings" pitchFamily="2" charset="2"/>
            </a:endParaRPr>
          </a:p>
          <a:p>
            <a:r>
              <a:rPr lang="en-US" sz="2000" dirty="0">
                <a:sym typeface="Wingdings" pitchFamily="2" charset="2"/>
              </a:rPr>
              <a:t> </a:t>
            </a:r>
            <a:endParaRPr lang="en-US" sz="2000" dirty="0"/>
          </a:p>
        </p:txBody>
      </p:sp>
      <p:pic>
        <p:nvPicPr>
          <p:cNvPr id="1026" name="Picture 2" descr="Healthy Eating &amp; Other Lifestyle Choices | A Guide to ...">
            <a:extLst>
              <a:ext uri="{FF2B5EF4-FFF2-40B4-BE49-F238E27FC236}">
                <a16:creationId xmlns:a16="http://schemas.microsoft.com/office/drawing/2014/main" id="{1CDA49D0-88A7-AE40-AC42-AE060CBF0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953" y="1042192"/>
            <a:ext cx="1871213" cy="1654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24F5A7-DC88-2847-9DFB-CB3D1562BDD3}"/>
              </a:ext>
            </a:extLst>
          </p:cNvPr>
          <p:cNvPicPr>
            <a:picLocks noChangeAspect="1"/>
          </p:cNvPicPr>
          <p:nvPr/>
        </p:nvPicPr>
        <p:blipFill>
          <a:blip r:embed="rId3"/>
          <a:stretch>
            <a:fillRect/>
          </a:stretch>
        </p:blipFill>
        <p:spPr>
          <a:xfrm>
            <a:off x="2789447" y="4063677"/>
            <a:ext cx="3327400" cy="965200"/>
          </a:xfrm>
          <a:prstGeom prst="rect">
            <a:avLst/>
          </a:prstGeom>
        </p:spPr>
      </p:pic>
      <p:pic>
        <p:nvPicPr>
          <p:cNvPr id="6" name="Picture 5">
            <a:extLst>
              <a:ext uri="{FF2B5EF4-FFF2-40B4-BE49-F238E27FC236}">
                <a16:creationId xmlns:a16="http://schemas.microsoft.com/office/drawing/2014/main" id="{A3DFBFF2-F9B0-0048-9443-0A32659CD849}"/>
              </a:ext>
            </a:extLst>
          </p:cNvPr>
          <p:cNvPicPr>
            <a:picLocks noChangeAspect="1"/>
          </p:cNvPicPr>
          <p:nvPr/>
        </p:nvPicPr>
        <p:blipFill>
          <a:blip r:embed="rId4"/>
          <a:stretch>
            <a:fillRect/>
          </a:stretch>
        </p:blipFill>
        <p:spPr>
          <a:xfrm>
            <a:off x="948666" y="4158744"/>
            <a:ext cx="1840781" cy="775066"/>
          </a:xfrm>
          <a:prstGeom prst="rect">
            <a:avLst/>
          </a:prstGeom>
        </p:spPr>
      </p:pic>
      <p:sp>
        <p:nvSpPr>
          <p:cNvPr id="7" name="TextBox 6">
            <a:extLst>
              <a:ext uri="{FF2B5EF4-FFF2-40B4-BE49-F238E27FC236}">
                <a16:creationId xmlns:a16="http://schemas.microsoft.com/office/drawing/2014/main" id="{054CAF84-79D0-CD4A-8E29-8BBD70439820}"/>
              </a:ext>
            </a:extLst>
          </p:cNvPr>
          <p:cNvSpPr txBox="1"/>
          <p:nvPr/>
        </p:nvSpPr>
        <p:spPr>
          <a:xfrm>
            <a:off x="1043796" y="5175927"/>
            <a:ext cx="3916393" cy="427979"/>
          </a:xfrm>
          <a:prstGeom prst="rect">
            <a:avLst/>
          </a:prstGeom>
          <a:noFill/>
        </p:spPr>
        <p:txBody>
          <a:bodyPr wrap="square" lIns="0" tIns="90000" rIns="0" bIns="90000" rtlCol="0">
            <a:spAutoFit/>
          </a:bodyPr>
          <a:lstStyle/>
          <a:p>
            <a:r>
              <a:rPr lang="en-US" sz="1600" dirty="0">
                <a:solidFill>
                  <a:srgbClr val="0432FF"/>
                </a:solidFill>
                <a:hlinkClick r:id="rId5">
                  <a:extLst>
                    <a:ext uri="{A12FA001-AC4F-418D-AE19-62706E023703}">
                      <ahyp:hlinkClr xmlns:ahyp="http://schemas.microsoft.com/office/drawing/2018/hyperlinkcolor" val="tx"/>
                    </a:ext>
                  </a:extLst>
                </a:hlinkClick>
              </a:rPr>
              <a:t>https://docs.github.com/en/github</a:t>
            </a:r>
            <a:endParaRPr lang="en-US" sz="1600" dirty="0">
              <a:solidFill>
                <a:srgbClr val="0432FF"/>
              </a:solidFill>
            </a:endParaRPr>
          </a:p>
        </p:txBody>
      </p:sp>
    </p:spTree>
    <p:extLst>
      <p:ext uri="{BB962C8B-B14F-4D97-AF65-F5344CB8AC3E}">
        <p14:creationId xmlns:p14="http://schemas.microsoft.com/office/powerpoint/2010/main" val="390752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14B72-8C72-2B42-A8C0-142692D36176}"/>
              </a:ext>
            </a:extLst>
          </p:cNvPr>
          <p:cNvPicPr>
            <a:picLocks noChangeAspect="1"/>
          </p:cNvPicPr>
          <p:nvPr/>
        </p:nvPicPr>
        <p:blipFill>
          <a:blip r:embed="rId2"/>
          <a:stretch>
            <a:fillRect/>
          </a:stretch>
        </p:blipFill>
        <p:spPr>
          <a:xfrm>
            <a:off x="642546" y="1253495"/>
            <a:ext cx="7934523" cy="4199954"/>
          </a:xfrm>
          <a:prstGeom prst="rect">
            <a:avLst/>
          </a:prstGeom>
        </p:spPr>
      </p:pic>
    </p:spTree>
    <p:extLst>
      <p:ext uri="{BB962C8B-B14F-4D97-AF65-F5344CB8AC3E}">
        <p14:creationId xmlns:p14="http://schemas.microsoft.com/office/powerpoint/2010/main" val="404880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AA1589-B699-6D45-B508-1E2CD1BD5158}"/>
              </a:ext>
            </a:extLst>
          </p:cNvPr>
          <p:cNvPicPr>
            <a:picLocks noChangeAspect="1"/>
          </p:cNvPicPr>
          <p:nvPr/>
        </p:nvPicPr>
        <p:blipFill>
          <a:blip r:embed="rId3"/>
          <a:stretch>
            <a:fillRect/>
          </a:stretch>
        </p:blipFill>
        <p:spPr>
          <a:xfrm>
            <a:off x="813771" y="2407209"/>
            <a:ext cx="5976257" cy="783045"/>
          </a:xfrm>
          <a:prstGeom prst="rect">
            <a:avLst/>
          </a:prstGeom>
        </p:spPr>
      </p:pic>
      <p:sp>
        <p:nvSpPr>
          <p:cNvPr id="14" name="TextBox 13">
            <a:extLst>
              <a:ext uri="{FF2B5EF4-FFF2-40B4-BE49-F238E27FC236}">
                <a16:creationId xmlns:a16="http://schemas.microsoft.com/office/drawing/2014/main" id="{C5E9B7B4-E58B-7B4E-820A-1765A7211DD9}"/>
              </a:ext>
            </a:extLst>
          </p:cNvPr>
          <p:cNvSpPr txBox="1"/>
          <p:nvPr/>
        </p:nvSpPr>
        <p:spPr>
          <a:xfrm>
            <a:off x="900036" y="3302677"/>
            <a:ext cx="7728857" cy="458757"/>
          </a:xfrm>
          <a:prstGeom prst="rect">
            <a:avLst/>
          </a:prstGeom>
          <a:noFill/>
        </p:spPr>
        <p:txBody>
          <a:bodyPr wrap="square" lIns="0" tIns="90000" rIns="0" bIns="90000" rtlCol="0">
            <a:spAutoFit/>
          </a:bodyPr>
          <a:lstStyle/>
          <a:p>
            <a:r>
              <a:rPr lang="en-US" dirty="0">
                <a:solidFill>
                  <a:srgbClr val="0432FF"/>
                </a:solidFill>
                <a:hlinkClick r:id="rId4">
                  <a:extLst>
                    <a:ext uri="{A12FA001-AC4F-418D-AE19-62706E023703}">
                      <ahyp:hlinkClr xmlns:ahyp="http://schemas.microsoft.com/office/drawing/2018/hyperlinkcolor" val="tx"/>
                    </a:ext>
                  </a:extLst>
                </a:hlinkClick>
              </a:rPr>
              <a:t>http://swcarpentry.github.io/git-novice/reference</a:t>
            </a:r>
            <a:endParaRPr lang="en-US" dirty="0">
              <a:solidFill>
                <a:srgbClr val="0432FF"/>
              </a:solidFill>
            </a:endParaRPr>
          </a:p>
        </p:txBody>
      </p:sp>
      <p:pic>
        <p:nvPicPr>
          <p:cNvPr id="5" name="Picture 4">
            <a:extLst>
              <a:ext uri="{FF2B5EF4-FFF2-40B4-BE49-F238E27FC236}">
                <a16:creationId xmlns:a16="http://schemas.microsoft.com/office/drawing/2014/main" id="{D46D994F-EB8F-6540-B939-EE924A488E06}"/>
              </a:ext>
            </a:extLst>
          </p:cNvPr>
          <p:cNvPicPr>
            <a:picLocks noChangeAspect="1"/>
          </p:cNvPicPr>
          <p:nvPr/>
        </p:nvPicPr>
        <p:blipFill>
          <a:blip r:embed="rId5"/>
          <a:stretch>
            <a:fillRect/>
          </a:stretch>
        </p:blipFill>
        <p:spPr>
          <a:xfrm>
            <a:off x="813771" y="4076937"/>
            <a:ext cx="2286000" cy="1016000"/>
          </a:xfrm>
          <a:prstGeom prst="rect">
            <a:avLst/>
          </a:prstGeom>
        </p:spPr>
      </p:pic>
      <p:pic>
        <p:nvPicPr>
          <p:cNvPr id="7" name="Picture 6">
            <a:extLst>
              <a:ext uri="{FF2B5EF4-FFF2-40B4-BE49-F238E27FC236}">
                <a16:creationId xmlns:a16="http://schemas.microsoft.com/office/drawing/2014/main" id="{028F7756-6B20-6B4C-9881-F927D594713A}"/>
              </a:ext>
            </a:extLst>
          </p:cNvPr>
          <p:cNvPicPr>
            <a:picLocks noChangeAspect="1"/>
          </p:cNvPicPr>
          <p:nvPr/>
        </p:nvPicPr>
        <p:blipFill>
          <a:blip r:embed="rId6"/>
          <a:stretch>
            <a:fillRect/>
          </a:stretch>
        </p:blipFill>
        <p:spPr>
          <a:xfrm>
            <a:off x="3099771" y="4076937"/>
            <a:ext cx="5357004" cy="1020182"/>
          </a:xfrm>
          <a:prstGeom prst="rect">
            <a:avLst/>
          </a:prstGeom>
        </p:spPr>
      </p:pic>
      <p:sp>
        <p:nvSpPr>
          <p:cNvPr id="8" name="TextBox 7">
            <a:extLst>
              <a:ext uri="{FF2B5EF4-FFF2-40B4-BE49-F238E27FC236}">
                <a16:creationId xmlns:a16="http://schemas.microsoft.com/office/drawing/2014/main" id="{90558C01-D0A9-EA4D-8470-07D301294861}"/>
              </a:ext>
            </a:extLst>
          </p:cNvPr>
          <p:cNvSpPr txBox="1"/>
          <p:nvPr/>
        </p:nvSpPr>
        <p:spPr>
          <a:xfrm>
            <a:off x="822397" y="5109857"/>
            <a:ext cx="5216092" cy="427979"/>
          </a:xfrm>
          <a:prstGeom prst="rect">
            <a:avLst/>
          </a:prstGeom>
          <a:noFill/>
        </p:spPr>
        <p:txBody>
          <a:bodyPr wrap="square" lIns="0" tIns="90000" rIns="0" bIns="90000" rtlCol="0">
            <a:spAutoFit/>
          </a:bodyPr>
          <a:lstStyle/>
          <a:p>
            <a:r>
              <a:rPr lang="en-US" sz="1600" dirty="0">
                <a:solidFill>
                  <a:srgbClr val="0432FF"/>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https://docs.github.com/en</a:t>
            </a:r>
            <a:endParaRPr lang="en-US" sz="1600" dirty="0">
              <a:solidFill>
                <a:srgbClr val="0432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087CD0-B1F6-8E41-8F51-9A3C7EEF2348}"/>
              </a:ext>
            </a:extLst>
          </p:cNvPr>
          <p:cNvSpPr txBox="1"/>
          <p:nvPr/>
        </p:nvSpPr>
        <p:spPr>
          <a:xfrm>
            <a:off x="750497" y="513448"/>
            <a:ext cx="7643005" cy="1613432"/>
          </a:xfrm>
          <a:prstGeom prst="rect">
            <a:avLst/>
          </a:prstGeom>
          <a:noFill/>
        </p:spPr>
        <p:txBody>
          <a:bodyPr wrap="square" lIns="0" tIns="90000" rIns="0" bIns="90000" rtlCol="0">
            <a:spAutoFit/>
          </a:bodyPr>
          <a:lstStyle/>
          <a:p>
            <a:pPr>
              <a:lnSpc>
                <a:spcPct val="150000"/>
              </a:lnSpc>
            </a:pPr>
            <a:r>
              <a:rPr lang="en-US" sz="1600" dirty="0"/>
              <a:t>This workshop assumes you have some minimum knowledge of git. </a:t>
            </a:r>
          </a:p>
          <a:p>
            <a:pPr>
              <a:lnSpc>
                <a:spcPct val="150000"/>
              </a:lnSpc>
            </a:pPr>
            <a:r>
              <a:rPr lang="en-US" sz="1600" dirty="0"/>
              <a:t>If you have never heard of git or GitHub, you might feel a little lost. </a:t>
            </a:r>
          </a:p>
          <a:p>
            <a:pPr>
              <a:lnSpc>
                <a:spcPct val="150000"/>
              </a:lnSpc>
            </a:pPr>
            <a:r>
              <a:rPr lang="en-US" sz="1600" dirty="0"/>
              <a:t>Here are some excellent learning resources to help you learn the basics. </a:t>
            </a:r>
          </a:p>
          <a:p>
            <a:pPr>
              <a:lnSpc>
                <a:spcPct val="150000"/>
              </a:lnSpc>
            </a:pPr>
            <a:r>
              <a:rPr lang="en-US" sz="1600" dirty="0"/>
              <a:t>Even if you are a git-wizard, these resources can help you teach others!</a:t>
            </a:r>
          </a:p>
        </p:txBody>
      </p:sp>
    </p:spTree>
    <p:extLst>
      <p:ext uri="{BB962C8B-B14F-4D97-AF65-F5344CB8AC3E}">
        <p14:creationId xmlns:p14="http://schemas.microsoft.com/office/powerpoint/2010/main" val="329957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60912-F95A-3D46-9D17-F1214142341F}"/>
              </a:ext>
            </a:extLst>
          </p:cNvPr>
          <p:cNvPicPr>
            <a:picLocks noChangeAspect="1"/>
          </p:cNvPicPr>
          <p:nvPr/>
        </p:nvPicPr>
        <p:blipFill rotWithShape="1">
          <a:blip r:embed="rId2"/>
          <a:srcRect t="10447"/>
          <a:stretch/>
        </p:blipFill>
        <p:spPr>
          <a:xfrm>
            <a:off x="459764" y="720030"/>
            <a:ext cx="7030388" cy="2473924"/>
          </a:xfrm>
          <a:prstGeom prst="rect">
            <a:avLst/>
          </a:prstGeom>
        </p:spPr>
      </p:pic>
      <p:sp>
        <p:nvSpPr>
          <p:cNvPr id="2" name="TextBox 1">
            <a:extLst>
              <a:ext uri="{FF2B5EF4-FFF2-40B4-BE49-F238E27FC236}">
                <a16:creationId xmlns:a16="http://schemas.microsoft.com/office/drawing/2014/main" id="{971A69C0-811A-B04F-A8D0-108A5DE9C6C1}"/>
              </a:ext>
            </a:extLst>
          </p:cNvPr>
          <p:cNvSpPr txBox="1"/>
          <p:nvPr/>
        </p:nvSpPr>
        <p:spPr>
          <a:xfrm>
            <a:off x="2141838" y="5102757"/>
            <a:ext cx="6346554" cy="1258976"/>
          </a:xfrm>
          <a:prstGeom prst="rect">
            <a:avLst/>
          </a:prstGeom>
          <a:noFill/>
        </p:spPr>
        <p:txBody>
          <a:bodyPr wrap="square" lIns="0" tIns="90000" rIns="0" bIns="90000"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git-annex allows managing files with git, without checking the file contents into git. While that may seem paradoxical, it is useful when dealing with files larger than git can currently easily handle, whether due to limitations in memory, time, or disk space.</a:t>
            </a:r>
          </a:p>
          <a:p>
            <a:r>
              <a:rPr lang="en-US" sz="1400" dirty="0">
                <a:solidFill>
                  <a:srgbClr val="0432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https://git-annex.branchable.com/</a:t>
            </a:r>
            <a:endParaRPr lang="en-US" sz="1400" dirty="0">
              <a:solidFill>
                <a:srgbClr val="0432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88CD523-65A3-8C43-AD89-2ECAD835DE73}"/>
              </a:ext>
            </a:extLst>
          </p:cNvPr>
          <p:cNvPicPr>
            <a:picLocks noChangeAspect="1"/>
          </p:cNvPicPr>
          <p:nvPr/>
        </p:nvPicPr>
        <p:blipFill>
          <a:blip r:embed="rId4"/>
          <a:stretch>
            <a:fillRect/>
          </a:stretch>
        </p:blipFill>
        <p:spPr>
          <a:xfrm>
            <a:off x="575534" y="5102757"/>
            <a:ext cx="1440077" cy="1440077"/>
          </a:xfrm>
          <a:prstGeom prst="rect">
            <a:avLst/>
          </a:prstGeom>
        </p:spPr>
      </p:pic>
      <p:sp>
        <p:nvSpPr>
          <p:cNvPr id="5" name="TextBox 4">
            <a:extLst>
              <a:ext uri="{FF2B5EF4-FFF2-40B4-BE49-F238E27FC236}">
                <a16:creationId xmlns:a16="http://schemas.microsoft.com/office/drawing/2014/main" id="{8F16D793-B679-8D4F-BAC4-6ABC90B4B2CE}"/>
              </a:ext>
            </a:extLst>
          </p:cNvPr>
          <p:cNvSpPr txBox="1"/>
          <p:nvPr/>
        </p:nvSpPr>
        <p:spPr>
          <a:xfrm>
            <a:off x="823395" y="4789283"/>
            <a:ext cx="1911179" cy="427979"/>
          </a:xfrm>
          <a:prstGeom prst="rect">
            <a:avLst/>
          </a:prstGeom>
          <a:noFill/>
        </p:spPr>
        <p:txBody>
          <a:bodyPr wrap="square" lIns="0" tIns="90000" rIns="0" bIns="90000" rtlCol="0">
            <a:spAutoFit/>
          </a:bodyPr>
          <a:lstStyle/>
          <a:p>
            <a:r>
              <a:rPr lang="en-US" sz="1600" b="1" dirty="0">
                <a:solidFill>
                  <a:schemeClr val="tx1">
                    <a:lumMod val="65000"/>
                    <a:lumOff val="35000"/>
                  </a:schemeClr>
                </a:solidFill>
              </a:rPr>
              <a:t>git-annex</a:t>
            </a:r>
            <a:endParaRPr lang="en-US" sz="1600" b="1" dirty="0">
              <a:latin typeface="+mj-lt"/>
            </a:endParaRPr>
          </a:p>
        </p:txBody>
      </p:sp>
      <p:sp>
        <p:nvSpPr>
          <p:cNvPr id="3" name="TextBox 2">
            <a:extLst>
              <a:ext uri="{FF2B5EF4-FFF2-40B4-BE49-F238E27FC236}">
                <a16:creationId xmlns:a16="http://schemas.microsoft.com/office/drawing/2014/main" id="{F03E6484-DAF7-3E43-AE17-6BA130024B46}"/>
              </a:ext>
            </a:extLst>
          </p:cNvPr>
          <p:cNvSpPr txBox="1"/>
          <p:nvPr/>
        </p:nvSpPr>
        <p:spPr>
          <a:xfrm>
            <a:off x="567778" y="3148220"/>
            <a:ext cx="4139290" cy="397201"/>
          </a:xfrm>
          <a:prstGeom prst="rect">
            <a:avLst/>
          </a:prstGeom>
          <a:noFill/>
        </p:spPr>
        <p:txBody>
          <a:bodyPr wrap="square" lIns="0" tIns="90000" rIns="0" bIns="90000" rtlCol="0">
            <a:spAutoFit/>
          </a:bodyPr>
          <a:lstStyle/>
          <a:p>
            <a:r>
              <a:rPr lang="en-US" sz="1400" dirty="0">
                <a:latin typeface="+mj-lt"/>
              </a:rPr>
              <a:t>Open-source software</a:t>
            </a:r>
          </a:p>
        </p:txBody>
      </p:sp>
      <p:sp>
        <p:nvSpPr>
          <p:cNvPr id="7" name="TextBox 6">
            <a:extLst>
              <a:ext uri="{FF2B5EF4-FFF2-40B4-BE49-F238E27FC236}">
                <a16:creationId xmlns:a16="http://schemas.microsoft.com/office/drawing/2014/main" id="{7DFF853E-FF05-4B41-BFAE-E572BBC78E16}"/>
              </a:ext>
            </a:extLst>
          </p:cNvPr>
          <p:cNvSpPr txBox="1"/>
          <p:nvPr/>
        </p:nvSpPr>
        <p:spPr>
          <a:xfrm>
            <a:off x="4812847" y="3148220"/>
            <a:ext cx="2562738" cy="1043532"/>
          </a:xfrm>
          <a:prstGeom prst="rect">
            <a:avLst/>
          </a:prstGeom>
          <a:noFill/>
        </p:spPr>
        <p:txBody>
          <a:bodyPr wrap="square" lIns="0" tIns="90000" rIns="0" bIns="90000" rtlCol="0">
            <a:spAutoFit/>
          </a:bodyPr>
          <a:lstStyle/>
          <a:p>
            <a:r>
              <a:rPr lang="en-US" sz="1400" dirty="0">
                <a:latin typeface="+mj-lt"/>
              </a:rPr>
              <a:t>Owned by Microsoft. Free to sign up for an account, but there is a “Pro” option which costs $4 per month</a:t>
            </a:r>
          </a:p>
        </p:txBody>
      </p:sp>
      <p:pic>
        <p:nvPicPr>
          <p:cNvPr id="11" name="Picture 10">
            <a:extLst>
              <a:ext uri="{FF2B5EF4-FFF2-40B4-BE49-F238E27FC236}">
                <a16:creationId xmlns:a16="http://schemas.microsoft.com/office/drawing/2014/main" id="{1DE03CBE-84F1-7645-92A0-4980C80F79D6}"/>
              </a:ext>
            </a:extLst>
          </p:cNvPr>
          <p:cNvPicPr>
            <a:picLocks noChangeAspect="1"/>
          </p:cNvPicPr>
          <p:nvPr/>
        </p:nvPicPr>
        <p:blipFill>
          <a:blip r:embed="rId5"/>
          <a:stretch>
            <a:fillRect/>
          </a:stretch>
        </p:blipFill>
        <p:spPr>
          <a:xfrm>
            <a:off x="490657" y="1727001"/>
            <a:ext cx="7997735" cy="3175727"/>
          </a:xfrm>
          <a:prstGeom prst="rect">
            <a:avLst/>
          </a:prstGeom>
        </p:spPr>
      </p:pic>
    </p:spTree>
    <p:extLst>
      <p:ext uri="{BB962C8B-B14F-4D97-AF65-F5344CB8AC3E}">
        <p14:creationId xmlns:p14="http://schemas.microsoft.com/office/powerpoint/2010/main" val="3592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Donders-Institute">
  <a:themeElements>
    <a:clrScheme name="Donders-Institute">
      <a:dk1>
        <a:sysClr val="windowText" lastClr="000000"/>
      </a:dk1>
      <a:lt1>
        <a:sysClr val="window" lastClr="FFFFFF"/>
      </a:lt1>
      <a:dk2>
        <a:srgbClr val="BE311A"/>
      </a:dk2>
      <a:lt2>
        <a:srgbClr val="FFFFFF"/>
      </a:lt2>
      <a:accent1>
        <a:srgbClr val="8E0000"/>
      </a:accent1>
      <a:accent2>
        <a:srgbClr val="BE311A"/>
      </a:accent2>
      <a:accent3>
        <a:srgbClr val="FF0000"/>
      </a:accent3>
      <a:accent4>
        <a:srgbClr val="FF7000"/>
      </a:accent4>
      <a:accent5>
        <a:srgbClr val="FFC300"/>
      </a:accent5>
      <a:accent6>
        <a:srgbClr val="FFFF00"/>
      </a:accent6>
      <a:hlink>
        <a:srgbClr val="BE311A"/>
      </a:hlink>
      <a:folHlink>
        <a:srgbClr val="FF0000"/>
      </a:folHlink>
    </a:clrScheme>
    <a:fontScheme name="Office - klassiek 2">
      <a:majorFont>
        <a:latin typeface="Times New Roman"/>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90000" rIns="0" bIns="90000" rtlCol="0">
        <a:spAutoFit/>
      </a:bodyPr>
      <a:lstStyle>
        <a:defPPr indent="-180000">
          <a:buFont typeface="Lucida Grande"/>
          <a:buChar char="–"/>
          <a:defRPr sz="1600" dirty="0" err="1"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Donders-Institute.thmx</Template>
  <TotalTime>20806</TotalTime>
  <Words>2608</Words>
  <Application>Microsoft Macintosh PowerPoint</Application>
  <PresentationFormat>On-screen Show (4:3)</PresentationFormat>
  <Paragraphs>155</Paragraphs>
  <Slides>38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Lucida Grande</vt:lpstr>
      <vt:lpstr>Times New Roman</vt:lpstr>
      <vt:lpstr>Donders-Institute</vt:lpstr>
      <vt:lpstr>Version Control with Git, GitHub, &amp; Git Annex The lab notebook for the digital world  Donders HPC virtual workshop 4 29-01-2021 Saige Rutherford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Hartebeest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Gerco Hiddink</dc:creator>
  <cp:lastModifiedBy>Rutherford, Saige</cp:lastModifiedBy>
  <cp:revision>668</cp:revision>
  <cp:lastPrinted>2019-09-05T09:16:11Z</cp:lastPrinted>
  <dcterms:created xsi:type="dcterms:W3CDTF">2015-08-21T12:29:37Z</dcterms:created>
  <dcterms:modified xsi:type="dcterms:W3CDTF">2021-01-29T14:52:40Z</dcterms:modified>
</cp:coreProperties>
</file>